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78" r:id="rId3"/>
    <p:sldId id="279" r:id="rId4"/>
    <p:sldId id="280" r:id="rId5"/>
    <p:sldId id="281" r:id="rId6"/>
    <p:sldId id="283" r:id="rId7"/>
    <p:sldId id="276" r:id="rId8"/>
    <p:sldId id="287" r:id="rId9"/>
    <p:sldId id="277" r:id="rId10"/>
    <p:sldId id="288" r:id="rId11"/>
    <p:sldId id="282" r:id="rId12"/>
    <p:sldId id="257" r:id="rId13"/>
    <p:sldId id="290" r:id="rId14"/>
    <p:sldId id="259" r:id="rId15"/>
    <p:sldId id="292" r:id="rId16"/>
    <p:sldId id="289" r:id="rId17"/>
    <p:sldId id="260" r:id="rId18"/>
    <p:sldId id="261" r:id="rId19"/>
    <p:sldId id="293" r:id="rId20"/>
    <p:sldId id="262" r:id="rId21"/>
    <p:sldId id="294" r:id="rId22"/>
    <p:sldId id="291" r:id="rId23"/>
    <p:sldId id="266" r:id="rId24"/>
    <p:sldId id="284" r:id="rId25"/>
  </p:sldIdLst>
  <p:sldSz cx="12192000" cy="6858000"/>
  <p:notesSz cx="9926638"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43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2798" y="0"/>
            <a:ext cx="4301543" cy="343284"/>
          </a:xfrm>
          <a:prstGeom prst="rect">
            <a:avLst/>
          </a:prstGeom>
        </p:spPr>
        <p:txBody>
          <a:bodyPr vert="horz" lIns="91440" tIns="45720" rIns="91440" bIns="45720" rtlCol="0"/>
          <a:lstStyle>
            <a:lvl1pPr algn="r">
              <a:defRPr sz="1200"/>
            </a:lvl1pPr>
          </a:lstStyle>
          <a:p>
            <a:fld id="{FB40E5DD-B98B-44B8-885D-25C2CA3DFB57}" type="datetimeFigureOut">
              <a:rPr lang="en-US" smtClean="0"/>
              <a:t>9/30/2022</a:t>
            </a:fld>
            <a:endParaRPr lang="en-US"/>
          </a:p>
        </p:txBody>
      </p:sp>
      <p:sp>
        <p:nvSpPr>
          <p:cNvPr id="4" name="Footer Placeholder 3"/>
          <p:cNvSpPr>
            <a:spLocks noGrp="1"/>
          </p:cNvSpPr>
          <p:nvPr>
            <p:ph type="ftr" sz="quarter" idx="2"/>
          </p:nvPr>
        </p:nvSpPr>
        <p:spPr>
          <a:xfrm>
            <a:off x="0" y="6513619"/>
            <a:ext cx="4301543" cy="3432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2798" y="6513619"/>
            <a:ext cx="4301543" cy="343284"/>
          </a:xfrm>
          <a:prstGeom prst="rect">
            <a:avLst/>
          </a:prstGeom>
        </p:spPr>
        <p:txBody>
          <a:bodyPr vert="horz" lIns="91440" tIns="45720" rIns="91440" bIns="45720" rtlCol="0" anchor="b"/>
          <a:lstStyle>
            <a:lvl1pPr algn="r">
              <a:defRPr sz="1200"/>
            </a:lvl1pPr>
          </a:lstStyle>
          <a:p>
            <a:fld id="{D7E4E32C-7E8E-4904-82B0-4020B015966C}" type="slidenum">
              <a:rPr lang="en-US" smtClean="0"/>
              <a:t>‹#›</a:t>
            </a:fld>
            <a:endParaRPr lang="en-US"/>
          </a:p>
        </p:txBody>
      </p:sp>
    </p:spTree>
    <p:extLst>
      <p:ext uri="{BB962C8B-B14F-4D97-AF65-F5344CB8AC3E}">
        <p14:creationId xmlns:p14="http://schemas.microsoft.com/office/powerpoint/2010/main" val="11151175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43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8" y="0"/>
            <a:ext cx="4301543" cy="343284"/>
          </a:xfrm>
          <a:prstGeom prst="rect">
            <a:avLst/>
          </a:prstGeom>
        </p:spPr>
        <p:txBody>
          <a:bodyPr vert="horz" lIns="91440" tIns="45720" rIns="91440" bIns="45720" rtlCol="0"/>
          <a:lstStyle>
            <a:lvl1pPr algn="r">
              <a:defRPr sz="1200"/>
            </a:lvl1pPr>
          </a:lstStyle>
          <a:p>
            <a:fld id="{49FE3134-4737-4B94-A352-552DE069E296}" type="datetimeFigureOut">
              <a:rPr lang="en-US" smtClean="0"/>
              <a:t>9/30/2022</a:t>
            </a:fld>
            <a:endParaRPr lang="en-US"/>
          </a:p>
        </p:txBody>
      </p:sp>
      <p:sp>
        <p:nvSpPr>
          <p:cNvPr id="4" name="Slide Image Placeholder 3"/>
          <p:cNvSpPr>
            <a:spLocks noGrp="1" noRot="1" noChangeAspect="1"/>
          </p:cNvSpPr>
          <p:nvPr>
            <p:ph type="sldImg" idx="2"/>
          </p:nvPr>
        </p:nvSpPr>
        <p:spPr>
          <a:xfrm>
            <a:off x="2676525" y="514350"/>
            <a:ext cx="4573588"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4" y="3257358"/>
            <a:ext cx="7941310" cy="30862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619"/>
            <a:ext cx="4301543" cy="3432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8" y="6513619"/>
            <a:ext cx="4301543" cy="343284"/>
          </a:xfrm>
          <a:prstGeom prst="rect">
            <a:avLst/>
          </a:prstGeom>
        </p:spPr>
        <p:txBody>
          <a:bodyPr vert="horz" lIns="91440" tIns="45720" rIns="91440" bIns="45720" rtlCol="0" anchor="b"/>
          <a:lstStyle>
            <a:lvl1pPr algn="r">
              <a:defRPr sz="1200"/>
            </a:lvl1pPr>
          </a:lstStyle>
          <a:p>
            <a:fld id="{8A988BE2-FD3C-478E-B56A-7B3C58C56523}" type="slidenum">
              <a:rPr lang="en-US" smtClean="0"/>
              <a:t>‹#›</a:t>
            </a:fld>
            <a:endParaRPr lang="en-US"/>
          </a:p>
        </p:txBody>
      </p:sp>
    </p:spTree>
    <p:extLst>
      <p:ext uri="{BB962C8B-B14F-4D97-AF65-F5344CB8AC3E}">
        <p14:creationId xmlns:p14="http://schemas.microsoft.com/office/powerpoint/2010/main" val="3160128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a:t>
            </a:fld>
            <a:endParaRPr lang="en-US"/>
          </a:p>
        </p:txBody>
      </p:sp>
    </p:spTree>
    <p:extLst>
      <p:ext uri="{BB962C8B-B14F-4D97-AF65-F5344CB8AC3E}">
        <p14:creationId xmlns:p14="http://schemas.microsoft.com/office/powerpoint/2010/main" val="1221779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15</a:t>
            </a:fld>
            <a:endParaRPr lang="en-US"/>
          </a:p>
        </p:txBody>
      </p:sp>
    </p:spTree>
    <p:extLst>
      <p:ext uri="{BB962C8B-B14F-4D97-AF65-F5344CB8AC3E}">
        <p14:creationId xmlns:p14="http://schemas.microsoft.com/office/powerpoint/2010/main" val="3051357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16</a:t>
            </a:fld>
            <a:endParaRPr lang="en-US"/>
          </a:p>
        </p:txBody>
      </p:sp>
    </p:spTree>
    <p:extLst>
      <p:ext uri="{BB962C8B-B14F-4D97-AF65-F5344CB8AC3E}">
        <p14:creationId xmlns:p14="http://schemas.microsoft.com/office/powerpoint/2010/main" val="4050634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17</a:t>
            </a:fld>
            <a:endParaRPr lang="en-US"/>
          </a:p>
        </p:txBody>
      </p:sp>
    </p:spTree>
    <p:extLst>
      <p:ext uri="{BB962C8B-B14F-4D97-AF65-F5344CB8AC3E}">
        <p14:creationId xmlns:p14="http://schemas.microsoft.com/office/powerpoint/2010/main" val="4050634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18</a:t>
            </a:fld>
            <a:endParaRPr lang="en-US"/>
          </a:p>
        </p:txBody>
      </p:sp>
    </p:spTree>
    <p:extLst>
      <p:ext uri="{BB962C8B-B14F-4D97-AF65-F5344CB8AC3E}">
        <p14:creationId xmlns:p14="http://schemas.microsoft.com/office/powerpoint/2010/main" val="2412687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19</a:t>
            </a:fld>
            <a:endParaRPr lang="en-US"/>
          </a:p>
        </p:txBody>
      </p:sp>
    </p:spTree>
    <p:extLst>
      <p:ext uri="{BB962C8B-B14F-4D97-AF65-F5344CB8AC3E}">
        <p14:creationId xmlns:p14="http://schemas.microsoft.com/office/powerpoint/2010/main" val="2412687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20</a:t>
            </a:fld>
            <a:endParaRPr lang="en-US"/>
          </a:p>
        </p:txBody>
      </p:sp>
    </p:spTree>
    <p:extLst>
      <p:ext uri="{BB962C8B-B14F-4D97-AF65-F5344CB8AC3E}">
        <p14:creationId xmlns:p14="http://schemas.microsoft.com/office/powerpoint/2010/main" val="1454185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21</a:t>
            </a:fld>
            <a:endParaRPr lang="en-US"/>
          </a:p>
        </p:txBody>
      </p:sp>
    </p:spTree>
    <p:extLst>
      <p:ext uri="{BB962C8B-B14F-4D97-AF65-F5344CB8AC3E}">
        <p14:creationId xmlns:p14="http://schemas.microsoft.com/office/powerpoint/2010/main" val="1454185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22</a:t>
            </a:fld>
            <a:endParaRPr lang="en-US"/>
          </a:p>
        </p:txBody>
      </p:sp>
    </p:spTree>
    <p:extLst>
      <p:ext uri="{BB962C8B-B14F-4D97-AF65-F5344CB8AC3E}">
        <p14:creationId xmlns:p14="http://schemas.microsoft.com/office/powerpoint/2010/main" val="2436107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23</a:t>
            </a:fld>
            <a:endParaRPr lang="en-US"/>
          </a:p>
        </p:txBody>
      </p:sp>
    </p:spTree>
    <p:extLst>
      <p:ext uri="{BB962C8B-B14F-4D97-AF65-F5344CB8AC3E}">
        <p14:creationId xmlns:p14="http://schemas.microsoft.com/office/powerpoint/2010/main" val="1450973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879806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336171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740414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705400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759448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879806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12</a:t>
            </a:fld>
            <a:endParaRPr lang="en-US"/>
          </a:p>
        </p:txBody>
      </p:sp>
    </p:spTree>
    <p:extLst>
      <p:ext uri="{BB962C8B-B14F-4D97-AF65-F5344CB8AC3E}">
        <p14:creationId xmlns:p14="http://schemas.microsoft.com/office/powerpoint/2010/main" val="2043179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13</a:t>
            </a:fld>
            <a:endParaRPr lang="en-US"/>
          </a:p>
        </p:txBody>
      </p:sp>
    </p:spTree>
    <p:extLst>
      <p:ext uri="{BB962C8B-B14F-4D97-AF65-F5344CB8AC3E}">
        <p14:creationId xmlns:p14="http://schemas.microsoft.com/office/powerpoint/2010/main" val="2043179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t>14</a:t>
            </a:fld>
            <a:endParaRPr lang="en-US"/>
          </a:p>
        </p:txBody>
      </p:sp>
    </p:spTree>
    <p:extLst>
      <p:ext uri="{BB962C8B-B14F-4D97-AF65-F5344CB8AC3E}">
        <p14:creationId xmlns:p14="http://schemas.microsoft.com/office/powerpoint/2010/main" val="3051357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C84CD4-2C43-4C01-A8A6-DDA6F4904135}"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91658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C84CD4-2C43-4C01-A8A6-DDA6F4904135}"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67872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C84CD4-2C43-4C01-A8A6-DDA6F4904135}"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1661336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C84CD4-2C43-4C01-A8A6-DDA6F4904135}"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059533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C84CD4-2C43-4C01-A8A6-DDA6F4904135}" type="datetimeFigureOut">
              <a:rPr lang="en-US" smtClean="0"/>
              <a:pPr/>
              <a:t>9/30/2022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69051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C84CD4-2C43-4C01-A8A6-DDA6F4904135}" type="datetimeFigureOut">
              <a:rPr lang="en-US" smtClean="0"/>
              <a:pPr/>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928413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C84CD4-2C43-4C01-A8A6-DDA6F4904135}" type="datetimeFigureOut">
              <a:rPr lang="en-US" smtClean="0"/>
              <a:pPr/>
              <a:t>9/30/2022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42761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C84CD4-2C43-4C01-A8A6-DDA6F4904135}" type="datetimeFigureOut">
              <a:rPr lang="en-US" smtClean="0"/>
              <a:pPr/>
              <a:t>9/30/2022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407598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84CD4-2C43-4C01-A8A6-DDA6F4904135}" type="datetimeFigureOut">
              <a:rPr lang="en-US" smtClean="0"/>
              <a:pPr/>
              <a:t>9/30/2022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08073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C84CD4-2C43-4C01-A8A6-DDA6F4904135}" type="datetimeFigureOut">
              <a:rPr lang="en-US" smtClean="0"/>
              <a:pPr/>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22352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C84CD4-2C43-4C01-A8A6-DDA6F4904135}" type="datetimeFigureOut">
              <a:rPr lang="en-US" smtClean="0"/>
              <a:pPr/>
              <a:t>9/30/2022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15221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84CD4-2C43-4C01-A8A6-DDA6F4904135}" type="datetimeFigureOut">
              <a:rPr lang="en-US" smtClean="0"/>
              <a:pPr/>
              <a:t>9/30/2022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514F2-EC34-4225-A272-62DF9A62702D}" type="slidenum">
              <a:rPr lang="en-US" smtClean="0"/>
              <a:pPr/>
              <a:t>‹#›</a:t>
            </a:fld>
            <a:endParaRPr lang="en-US"/>
          </a:p>
        </p:txBody>
      </p:sp>
    </p:spTree>
    <p:extLst>
      <p:ext uri="{BB962C8B-B14F-4D97-AF65-F5344CB8AC3E}">
        <p14:creationId xmlns:p14="http://schemas.microsoft.com/office/powerpoint/2010/main" val="3706210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eave">
          <a:fgClr>
            <a:schemeClr val="accent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a:latin typeface="Vijaya" pitchFamily="34" charset="0"/>
                <a:ea typeface="Arial Unicode MS" pitchFamily="34" charset="-128"/>
                <a:cs typeface="Vijaya" pitchFamily="34" charset="0"/>
              </a:rPr>
              <a:t>FINANSIJSKI IZVEŠTAJ 2021</a:t>
            </a:r>
            <a:r>
              <a:rPr lang="en-US" dirty="0">
                <a:latin typeface="Vijaya" pitchFamily="34" charset="0"/>
                <a:ea typeface="Arial Unicode MS" pitchFamily="34" charset="-128"/>
                <a:cs typeface="Vijaya" pitchFamily="34" charset="0"/>
              </a:rPr>
              <a:t>.</a:t>
            </a:r>
            <a:endParaRPr lang="sr-Latn-RS" dirty="0">
              <a:latin typeface="Vijaya" pitchFamily="34" charset="0"/>
              <a:ea typeface="Arial Unicode MS" pitchFamily="34" charset="-128"/>
              <a:cs typeface="Vijaya" pitchFamily="34" charset="0"/>
            </a:endParaRPr>
          </a:p>
        </p:txBody>
      </p:sp>
      <p:sp>
        <p:nvSpPr>
          <p:cNvPr id="3" name="Subtitle 2"/>
          <p:cNvSpPr>
            <a:spLocks noGrp="1"/>
          </p:cNvSpPr>
          <p:nvPr>
            <p:ph type="subTitle" idx="1"/>
          </p:nvPr>
        </p:nvSpPr>
        <p:spPr>
          <a:xfrm>
            <a:off x="1524000" y="4201886"/>
            <a:ext cx="9144000" cy="1055914"/>
          </a:xfrm>
        </p:spPr>
        <p:txBody>
          <a:bodyPr>
            <a:normAutofit/>
          </a:bodyPr>
          <a:lstStyle/>
          <a:p>
            <a:r>
              <a:rPr lang="sr-Latn-RS" sz="4400" dirty="0">
                <a:latin typeface="Vijaya" pitchFamily="34" charset="0"/>
                <a:cs typeface="Vijaya" pitchFamily="34" charset="0"/>
              </a:rPr>
              <a:t>Teniski savez Srbije</a:t>
            </a:r>
          </a:p>
        </p:txBody>
      </p:sp>
    </p:spTree>
    <p:extLst>
      <p:ext uri="{BB962C8B-B14F-4D97-AF65-F5344CB8AC3E}">
        <p14:creationId xmlns:p14="http://schemas.microsoft.com/office/powerpoint/2010/main" val="43530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2629" y="1181555"/>
            <a:ext cx="10515600" cy="849526"/>
          </a:xfrm>
        </p:spPr>
        <p:txBody>
          <a:bodyPr>
            <a:normAutofit fontScale="90000"/>
          </a:bodyPr>
          <a:lstStyle/>
          <a:p>
            <a:r>
              <a:rPr lang="sr-Latn-RS" b="1" dirty="0"/>
              <a:t>PREGLED REZULTATA – *ATP+COVID pomoć-2021. </a:t>
            </a:r>
            <a:br>
              <a:rPr lang="sr-Latn-RS" b="1" dirty="0"/>
            </a:br>
            <a:r>
              <a:rPr lang="sr-Latn-RS" b="1" dirty="0"/>
              <a:t>									</a:t>
            </a:r>
            <a:r>
              <a:rPr lang="sr-Latn-RS" sz="2000" b="1" dirty="0"/>
              <a:t>*u hiljadama dinara </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4008995814"/>
              </p:ext>
            </p:extLst>
          </p:nvPr>
        </p:nvGraphicFramePr>
        <p:xfrm>
          <a:off x="1608486" y="2358051"/>
          <a:ext cx="8264858" cy="3098607"/>
        </p:xfrm>
        <a:graphic>
          <a:graphicData uri="http://schemas.openxmlformats.org/drawingml/2006/table">
            <a:tbl>
              <a:tblPr firstRow="1" bandRow="1">
                <a:tableStyleId>{17292A2E-F333-43FB-9621-5CBBE7FDCDCB}</a:tableStyleId>
              </a:tblPr>
              <a:tblGrid>
                <a:gridCol w="1929614">
                  <a:extLst>
                    <a:ext uri="{9D8B030D-6E8A-4147-A177-3AD203B41FA5}">
                      <a16:colId xmlns:a16="http://schemas.microsoft.com/office/drawing/2014/main" val="20000"/>
                    </a:ext>
                  </a:extLst>
                </a:gridCol>
                <a:gridCol w="2004313">
                  <a:extLst>
                    <a:ext uri="{9D8B030D-6E8A-4147-A177-3AD203B41FA5}">
                      <a16:colId xmlns:a16="http://schemas.microsoft.com/office/drawing/2014/main" val="20001"/>
                    </a:ext>
                  </a:extLst>
                </a:gridCol>
                <a:gridCol w="2165465">
                  <a:extLst>
                    <a:ext uri="{9D8B030D-6E8A-4147-A177-3AD203B41FA5}">
                      <a16:colId xmlns:a16="http://schemas.microsoft.com/office/drawing/2014/main" val="20002"/>
                    </a:ext>
                  </a:extLst>
                </a:gridCol>
                <a:gridCol w="2165466">
                  <a:extLst>
                    <a:ext uri="{9D8B030D-6E8A-4147-A177-3AD203B41FA5}">
                      <a16:colId xmlns:a16="http://schemas.microsoft.com/office/drawing/2014/main" val="20003"/>
                    </a:ext>
                  </a:extLst>
                </a:gridCol>
              </a:tblGrid>
              <a:tr h="477941">
                <a:tc>
                  <a:txBody>
                    <a:bodyPr/>
                    <a:lstStyle/>
                    <a:p>
                      <a:endParaRPr lang="sr-Latn-RS" sz="1400" dirty="0"/>
                    </a:p>
                  </a:txBody>
                  <a:tcPr/>
                </a:tc>
                <a:tc>
                  <a:txBody>
                    <a:bodyPr/>
                    <a:lstStyle/>
                    <a:p>
                      <a:pPr algn="ctr"/>
                      <a:r>
                        <a:rPr lang="sr-Latn-RS" sz="2000" dirty="0"/>
                        <a:t>PRIHODI</a:t>
                      </a:r>
                    </a:p>
                  </a:txBody>
                  <a:tcPr/>
                </a:tc>
                <a:tc>
                  <a:txBody>
                    <a:bodyPr/>
                    <a:lstStyle/>
                    <a:p>
                      <a:pPr algn="ctr"/>
                      <a:r>
                        <a:rPr lang="sr-Latn-RS" sz="2000" dirty="0"/>
                        <a:t>RASHODI</a:t>
                      </a:r>
                    </a:p>
                  </a:txBody>
                  <a:tcPr/>
                </a:tc>
                <a:tc>
                  <a:txBody>
                    <a:bodyPr/>
                    <a:lstStyle/>
                    <a:p>
                      <a:pPr algn="ctr"/>
                      <a:r>
                        <a:rPr lang="sr-Latn-RS" sz="2000" dirty="0"/>
                        <a:t>REZULTAT</a:t>
                      </a:r>
                    </a:p>
                  </a:txBody>
                  <a:tcPr/>
                </a:tc>
                <a:extLst>
                  <a:ext uri="{0D108BD9-81ED-4DB2-BD59-A6C34878D82A}">
                    <a16:rowId xmlns:a16="http://schemas.microsoft.com/office/drawing/2014/main" val="10000"/>
                  </a:ext>
                </a:extLst>
              </a:tr>
              <a:tr h="477941">
                <a:tc>
                  <a:txBody>
                    <a:bodyPr/>
                    <a:lstStyle/>
                    <a:p>
                      <a:r>
                        <a:rPr lang="sr-Latn-RS" sz="1800" b="1" baseline="0" dirty="0"/>
                        <a:t>POSLOVNI</a:t>
                      </a:r>
                      <a:endParaRPr lang="sr-Latn-RS" sz="1800" b="1" dirty="0"/>
                    </a:p>
                  </a:txBody>
                  <a:tcPr anchor="ctr">
                    <a:solidFill>
                      <a:schemeClr val="bg1"/>
                    </a:solidFill>
                  </a:tcPr>
                </a:tc>
                <a:tc>
                  <a:txBody>
                    <a:bodyPr/>
                    <a:lstStyle/>
                    <a:p>
                      <a:pPr algn="r"/>
                      <a:r>
                        <a:rPr lang="sr-Latn-RS" b="1" dirty="0"/>
                        <a:t>145.967</a:t>
                      </a:r>
                      <a:endParaRPr lang="en-US" b="1" dirty="0"/>
                    </a:p>
                  </a:txBody>
                  <a:tcPr anchor="ctr">
                    <a:solidFill>
                      <a:schemeClr val="bg1"/>
                    </a:solidFill>
                  </a:tcPr>
                </a:tc>
                <a:tc>
                  <a:txBody>
                    <a:bodyPr/>
                    <a:lstStyle/>
                    <a:p>
                      <a:pPr algn="r"/>
                      <a:r>
                        <a:rPr lang="sr-Latn-RS" b="1" dirty="0"/>
                        <a:t>148.332</a:t>
                      </a:r>
                      <a:endParaRPr lang="en-US" b="1" dirty="0"/>
                    </a:p>
                  </a:txBody>
                  <a:tcPr anchor="ctr">
                    <a:solidFill>
                      <a:schemeClr val="bg1"/>
                    </a:solidFill>
                  </a:tcPr>
                </a:tc>
                <a:tc>
                  <a:txBody>
                    <a:bodyPr/>
                    <a:lstStyle/>
                    <a:p>
                      <a:pPr algn="r"/>
                      <a:r>
                        <a:rPr lang="sr-Latn-RS" b="1" dirty="0"/>
                        <a:t>-2.365</a:t>
                      </a:r>
                      <a:endParaRPr lang="en-US" b="1" dirty="0"/>
                    </a:p>
                  </a:txBody>
                  <a:tcPr anchor="ctr">
                    <a:solidFill>
                      <a:schemeClr val="bg1"/>
                    </a:solidFill>
                  </a:tcPr>
                </a:tc>
                <a:extLst>
                  <a:ext uri="{0D108BD9-81ED-4DB2-BD59-A6C34878D82A}">
                    <a16:rowId xmlns:a16="http://schemas.microsoft.com/office/drawing/2014/main" val="10001"/>
                  </a:ext>
                </a:extLst>
              </a:tr>
              <a:tr h="477941">
                <a:tc>
                  <a:txBody>
                    <a:bodyPr/>
                    <a:lstStyle/>
                    <a:p>
                      <a:pPr algn="l"/>
                      <a:r>
                        <a:rPr lang="sr-Latn-RS" sz="1800" b="1" dirty="0"/>
                        <a:t>FINANSIJSKI</a:t>
                      </a:r>
                    </a:p>
                  </a:txBody>
                  <a:tcPr anchor="ctr">
                    <a:solidFill>
                      <a:schemeClr val="bg1"/>
                    </a:solidFill>
                  </a:tcPr>
                </a:tc>
                <a:tc>
                  <a:txBody>
                    <a:bodyPr/>
                    <a:lstStyle/>
                    <a:p>
                      <a:pPr algn="r"/>
                      <a:r>
                        <a:rPr lang="sr-Latn-RS" b="1" dirty="0"/>
                        <a:t>667</a:t>
                      </a:r>
                      <a:endParaRPr lang="en-US" b="1" dirty="0"/>
                    </a:p>
                  </a:txBody>
                  <a:tcPr anchor="ctr">
                    <a:solidFill>
                      <a:schemeClr val="bg1"/>
                    </a:solidFill>
                  </a:tcPr>
                </a:tc>
                <a:tc>
                  <a:txBody>
                    <a:bodyPr/>
                    <a:lstStyle/>
                    <a:p>
                      <a:pPr algn="r"/>
                      <a:r>
                        <a:rPr lang="sr-Latn-RS" b="1" dirty="0"/>
                        <a:t>2.596</a:t>
                      </a:r>
                      <a:endParaRPr lang="en-US" b="1" dirty="0"/>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b="1" dirty="0"/>
                        <a:t>-1.929</a:t>
                      </a:r>
                      <a:endParaRPr lang="en-US" b="1" dirty="0"/>
                    </a:p>
                  </a:txBody>
                  <a:tcPr anchor="ctr">
                    <a:solidFill>
                      <a:schemeClr val="bg1"/>
                    </a:solidFill>
                  </a:tcPr>
                </a:tc>
                <a:extLst>
                  <a:ext uri="{0D108BD9-81ED-4DB2-BD59-A6C34878D82A}">
                    <a16:rowId xmlns:a16="http://schemas.microsoft.com/office/drawing/2014/main" val="10002"/>
                  </a:ext>
                </a:extLst>
              </a:tr>
              <a:tr h="477941">
                <a:tc>
                  <a:txBody>
                    <a:bodyPr/>
                    <a:lstStyle/>
                    <a:p>
                      <a:pPr algn="l"/>
                      <a:r>
                        <a:rPr lang="sr-Latn-RS" sz="1800" b="1" dirty="0"/>
                        <a:t>OSTALI</a:t>
                      </a:r>
                    </a:p>
                  </a:txBody>
                  <a:tcPr anchor="ctr">
                    <a:solidFill>
                      <a:schemeClr val="bg1"/>
                    </a:solidFill>
                  </a:tcPr>
                </a:tc>
                <a:tc>
                  <a:txBody>
                    <a:bodyPr/>
                    <a:lstStyle/>
                    <a:p>
                      <a:pPr algn="r"/>
                      <a:r>
                        <a:rPr lang="sr-Latn-RS" b="1" dirty="0"/>
                        <a:t>4.747</a:t>
                      </a:r>
                      <a:endParaRPr lang="en-US" b="1" dirty="0"/>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b="1" dirty="0"/>
                        <a:t>1.625</a:t>
                      </a:r>
                      <a:endParaRPr lang="en-US" b="1" dirty="0"/>
                    </a:p>
                  </a:txBody>
                  <a:tcPr anchor="ctr">
                    <a:solidFill>
                      <a:schemeClr val="bg1"/>
                    </a:solidFill>
                  </a:tcPr>
                </a:tc>
                <a:tc>
                  <a:txBody>
                    <a:bodyPr/>
                    <a:lstStyle/>
                    <a:p>
                      <a:pPr algn="r"/>
                      <a:r>
                        <a:rPr lang="sr-Latn-RS" b="1" dirty="0"/>
                        <a:t>3.122</a:t>
                      </a:r>
                      <a:endParaRPr lang="en-US" b="1" dirty="0"/>
                    </a:p>
                  </a:txBody>
                  <a:tcPr anchor="ctr">
                    <a:solidFill>
                      <a:schemeClr val="bg1"/>
                    </a:solidFill>
                  </a:tcPr>
                </a:tc>
                <a:extLst>
                  <a:ext uri="{0D108BD9-81ED-4DB2-BD59-A6C34878D82A}">
                    <a16:rowId xmlns:a16="http://schemas.microsoft.com/office/drawing/2014/main" val="10003"/>
                  </a:ext>
                </a:extLst>
              </a:tr>
              <a:tr h="639643">
                <a:tc>
                  <a:txBody>
                    <a:bodyPr/>
                    <a:lstStyle/>
                    <a:p>
                      <a:pPr algn="l"/>
                      <a:r>
                        <a:rPr lang="sr-Latn-RS" sz="1800" b="1" dirty="0"/>
                        <a:t>TOTAL</a:t>
                      </a:r>
                    </a:p>
                  </a:txBody>
                  <a:tcPr anchor="ctr">
                    <a:solidFill>
                      <a:schemeClr val="accent4">
                        <a:lumMod val="20000"/>
                        <a:lumOff val="80000"/>
                      </a:schemeClr>
                    </a:solidFill>
                  </a:tcPr>
                </a:tc>
                <a:tc>
                  <a:txBody>
                    <a:bodyPr/>
                    <a:lstStyle/>
                    <a:p>
                      <a:pPr algn="r"/>
                      <a:r>
                        <a:rPr lang="sr-Latn-RS" sz="1800" b="1" dirty="0"/>
                        <a:t>151.381</a:t>
                      </a:r>
                      <a:endParaRPr lang="en-US" sz="1800" b="1" dirty="0"/>
                    </a:p>
                  </a:txBody>
                  <a:tcPr anchor="ctr">
                    <a:solidFill>
                      <a:schemeClr val="accent4">
                        <a:lumMod val="20000"/>
                        <a:lumOff val="80000"/>
                      </a:schemeClr>
                    </a:solidFill>
                  </a:tcPr>
                </a:tc>
                <a:tc>
                  <a:txBody>
                    <a:bodyPr/>
                    <a:lstStyle/>
                    <a:p>
                      <a:pPr algn="r"/>
                      <a:r>
                        <a:rPr lang="sr-Latn-RS" sz="1800" b="1" dirty="0"/>
                        <a:t>152.553</a:t>
                      </a:r>
                      <a:endParaRPr lang="en-US" sz="1800" b="1" dirty="0"/>
                    </a:p>
                  </a:txBody>
                  <a:tcPr anchor="ctr">
                    <a:solidFill>
                      <a:schemeClr val="accent4">
                        <a:lumMod val="20000"/>
                        <a:lumOff val="80000"/>
                      </a:schemeClr>
                    </a:solidFill>
                  </a:tcPr>
                </a:tc>
                <a:tc>
                  <a:txBody>
                    <a:bodyPr/>
                    <a:lstStyle/>
                    <a:p>
                      <a:pPr algn="r"/>
                      <a:endParaRPr lang="en-US" sz="2400" b="1" dirty="0"/>
                    </a:p>
                  </a:txBody>
                  <a:tcPr anchor="ctr">
                    <a:solidFill>
                      <a:schemeClr val="accent4">
                        <a:lumMod val="20000"/>
                        <a:lumOff val="80000"/>
                      </a:schemeClr>
                    </a:solidFill>
                  </a:tcPr>
                </a:tc>
                <a:extLst>
                  <a:ext uri="{0D108BD9-81ED-4DB2-BD59-A6C34878D82A}">
                    <a16:rowId xmlns:a16="http://schemas.microsoft.com/office/drawing/2014/main" val="10004"/>
                  </a:ext>
                </a:extLst>
              </a:tr>
              <a:tr h="547200">
                <a:tc gridSpan="3">
                  <a:txBody>
                    <a:bodyPr/>
                    <a:lstStyle/>
                    <a:p>
                      <a:r>
                        <a:rPr lang="sr-Latn-RS" sz="2000" b="1" i="0" u="sng" dirty="0">
                          <a:effectLst/>
                        </a:rPr>
                        <a:t>VIŠAK RASHODA NAD PRIHODIMA - GUBITAK</a:t>
                      </a:r>
                    </a:p>
                  </a:txBody>
                  <a:tcPr anchor="ctr">
                    <a:solidFill>
                      <a:schemeClr val="bg1"/>
                    </a:solidFill>
                  </a:tcPr>
                </a:tc>
                <a:tc hMerge="1">
                  <a:txBody>
                    <a:bodyPr/>
                    <a:lstStyle/>
                    <a:p>
                      <a:endParaRPr lang="en-US"/>
                    </a:p>
                  </a:txBody>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2800" b="1" i="0" u="sng" dirty="0">
                          <a:effectLst/>
                        </a:rPr>
                        <a:t>-1.172</a:t>
                      </a:r>
                    </a:p>
                  </a:txBody>
                  <a:tcPr anchor="ctr">
                    <a:solidFill>
                      <a:schemeClr val="accent4">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22875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01" y="140960"/>
            <a:ext cx="10552676" cy="609667"/>
          </a:xfrm>
        </p:spPr>
        <p:txBody>
          <a:bodyPr>
            <a:normAutofit/>
          </a:bodyPr>
          <a:lstStyle/>
          <a:p>
            <a:r>
              <a:rPr lang="sr-Latn-RS" sz="2800" b="1" dirty="0">
                <a:latin typeface="Vijaya" pitchFamily="34" charset="0"/>
                <a:cs typeface="Vijaya" pitchFamily="34" charset="0"/>
              </a:rPr>
              <a:t>FINANSIJSKI REZULTAT</a:t>
            </a:r>
            <a:endParaRPr lang="sr-Latn-R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5439716"/>
              </p:ext>
            </p:extLst>
          </p:nvPr>
        </p:nvGraphicFramePr>
        <p:xfrm>
          <a:off x="709684" y="856227"/>
          <a:ext cx="10809026" cy="4572000"/>
        </p:xfrm>
        <a:graphic>
          <a:graphicData uri="http://schemas.openxmlformats.org/drawingml/2006/table">
            <a:tbl>
              <a:tblPr firstRow="1" bandRow="1">
                <a:tableStyleId>{17292A2E-F333-43FB-9621-5CBBE7FDCDCB}</a:tableStyleId>
              </a:tblPr>
              <a:tblGrid>
                <a:gridCol w="6305265">
                  <a:extLst>
                    <a:ext uri="{9D8B030D-6E8A-4147-A177-3AD203B41FA5}">
                      <a16:colId xmlns:a16="http://schemas.microsoft.com/office/drawing/2014/main" val="20000"/>
                    </a:ext>
                  </a:extLst>
                </a:gridCol>
                <a:gridCol w="2429302">
                  <a:extLst>
                    <a:ext uri="{9D8B030D-6E8A-4147-A177-3AD203B41FA5}">
                      <a16:colId xmlns:a16="http://schemas.microsoft.com/office/drawing/2014/main" val="20001"/>
                    </a:ext>
                  </a:extLst>
                </a:gridCol>
                <a:gridCol w="2074459">
                  <a:extLst>
                    <a:ext uri="{9D8B030D-6E8A-4147-A177-3AD203B41FA5}">
                      <a16:colId xmlns:a16="http://schemas.microsoft.com/office/drawing/2014/main" val="20002"/>
                    </a:ext>
                  </a:extLst>
                </a:gridCol>
              </a:tblGrid>
              <a:tr h="370840">
                <a:tc>
                  <a:txBody>
                    <a:bodyPr/>
                    <a:lstStyle/>
                    <a:p>
                      <a:endParaRPr lang="sr-Latn-RS" sz="1400" dirty="0"/>
                    </a:p>
                  </a:txBody>
                  <a:tcPr/>
                </a:tc>
                <a:tc>
                  <a:txBody>
                    <a:bodyPr/>
                    <a:lstStyle/>
                    <a:p>
                      <a:pPr algn="ctr"/>
                      <a:r>
                        <a:rPr lang="sr-Latn-RS" sz="2000" dirty="0"/>
                        <a:t>2021</a:t>
                      </a:r>
                    </a:p>
                  </a:txBody>
                  <a:tcPr/>
                </a:tc>
                <a:tc>
                  <a:txBody>
                    <a:bodyPr/>
                    <a:lstStyle/>
                    <a:p>
                      <a:pPr algn="ctr"/>
                      <a:r>
                        <a:rPr lang="sr-Latn-RS" sz="2000" dirty="0"/>
                        <a:t>2020</a:t>
                      </a:r>
                    </a:p>
                  </a:txBody>
                  <a:tcPr/>
                </a:tc>
                <a:extLst>
                  <a:ext uri="{0D108BD9-81ED-4DB2-BD59-A6C34878D82A}">
                    <a16:rowId xmlns:a16="http://schemas.microsoft.com/office/drawing/2014/main" val="10000"/>
                  </a:ext>
                </a:extLst>
              </a:tr>
              <a:tr h="370840">
                <a:tc>
                  <a:txBody>
                    <a:bodyPr/>
                    <a:lstStyle/>
                    <a:p>
                      <a:r>
                        <a:rPr lang="sr-Latn-RS" sz="1800" dirty="0"/>
                        <a:t>VIŠAK PRIHODA NAD RASHODIMA IZ REDOVNOG POSLOVANJA PRE OPEREZIVANJA</a:t>
                      </a:r>
                    </a:p>
                  </a:txBody>
                  <a:tcPr/>
                </a:tc>
                <a:tc>
                  <a:txBody>
                    <a:bodyPr/>
                    <a:lstStyle/>
                    <a:p>
                      <a:endParaRPr lang="en-US"/>
                    </a:p>
                  </a:txBody>
                  <a:tcPr/>
                </a:tc>
                <a:tc>
                  <a:txBody>
                    <a:bodyPr/>
                    <a:lstStyle/>
                    <a:p>
                      <a:pPr algn="r"/>
                      <a:endParaRPr lang="en-US" sz="2000" dirty="0"/>
                    </a:p>
                  </a:txBody>
                  <a:tcPr/>
                </a:tc>
                <a:extLst>
                  <a:ext uri="{0D108BD9-81ED-4DB2-BD59-A6C34878D82A}">
                    <a16:rowId xmlns:a16="http://schemas.microsoft.com/office/drawing/2014/main" val="10001"/>
                  </a:ext>
                </a:extLst>
              </a:tr>
              <a:tr h="370840">
                <a:tc>
                  <a:txBody>
                    <a:bodyPr/>
                    <a:lstStyle/>
                    <a:p>
                      <a:r>
                        <a:rPr lang="sr-Latn-RS" sz="1800" dirty="0"/>
                        <a:t>VIŠAK RASHODA NAD PRIHODIMA IZ REDOVNOG POSLOVANJA PRE OPEREZIVANJA</a:t>
                      </a:r>
                    </a:p>
                  </a:txBody>
                  <a:tcPr/>
                </a:tc>
                <a:tc>
                  <a:txBody>
                    <a:bodyPr/>
                    <a:lstStyle/>
                    <a:p>
                      <a:r>
                        <a:rPr lang="sr-Latn-RS" dirty="0"/>
                        <a:t>1.172</a:t>
                      </a:r>
                      <a:endParaRPr lang="en-US" dirty="0"/>
                    </a:p>
                  </a:txBody>
                  <a:tcPr/>
                </a:tc>
                <a:tc>
                  <a:txBody>
                    <a:bodyPr/>
                    <a:lstStyle/>
                    <a:p>
                      <a:pPr algn="r"/>
                      <a:r>
                        <a:rPr lang="sr-Latn-RS" sz="2000" dirty="0"/>
                        <a:t>6.532</a:t>
                      </a:r>
                      <a:endParaRPr lang="en-US" sz="2000" dirty="0"/>
                    </a:p>
                  </a:txBody>
                  <a:tcPr/>
                </a:tc>
                <a:extLst>
                  <a:ext uri="{0D108BD9-81ED-4DB2-BD59-A6C34878D82A}">
                    <a16:rowId xmlns:a16="http://schemas.microsoft.com/office/drawing/2014/main" val="10002"/>
                  </a:ext>
                </a:extLst>
              </a:tr>
              <a:tr h="370840">
                <a:tc>
                  <a:txBody>
                    <a:bodyPr/>
                    <a:lstStyle/>
                    <a:p>
                      <a:r>
                        <a:rPr lang="sr-Latn-RS" sz="1800" dirty="0"/>
                        <a:t>VIŠAK PRIHODA NAD RASHODIMA,</a:t>
                      </a:r>
                      <a:r>
                        <a:rPr lang="sr-Latn-RS" sz="1800" baseline="0" dirty="0"/>
                        <a:t> EFEKTI PROMENA RAČUNOVODSTVENIH POLITIKA I ISPRAVKA GREŠAKA IZ RANIJIH GODINA</a:t>
                      </a:r>
                      <a:endParaRPr lang="sr-Latn-RS" sz="1800" dirty="0"/>
                    </a:p>
                  </a:txBody>
                  <a:tcPr/>
                </a:tc>
                <a:tc>
                  <a:txBody>
                    <a:bodyPr/>
                    <a:lstStyle/>
                    <a:p>
                      <a:endParaRPr lang="en-US"/>
                    </a:p>
                  </a:txBody>
                  <a:tcPr/>
                </a:tc>
                <a:tc>
                  <a:txBody>
                    <a:bodyPr/>
                    <a:lstStyle/>
                    <a:p>
                      <a:pPr algn="r"/>
                      <a:endParaRPr lang="en-US" sz="2000" dirty="0"/>
                    </a:p>
                  </a:txBody>
                  <a:tcPr/>
                </a:tc>
                <a:extLst>
                  <a:ext uri="{0D108BD9-81ED-4DB2-BD59-A6C34878D82A}">
                    <a16:rowId xmlns:a16="http://schemas.microsoft.com/office/drawing/2014/main" val="10003"/>
                  </a:ext>
                </a:extLst>
              </a:tr>
              <a:tr h="370840">
                <a:tc>
                  <a:txBody>
                    <a:bodyPr/>
                    <a:lstStyle/>
                    <a:p>
                      <a:r>
                        <a:rPr lang="sr-Latn-RS" sz="1800" dirty="0"/>
                        <a:t>VIŠAK PRIHODA NAD RASHODIMA PRE OPOREZIVANJA</a:t>
                      </a:r>
                      <a:endParaRPr lang="sr-Latn-RS" sz="1800" b="1" dirty="0"/>
                    </a:p>
                  </a:txBody>
                  <a:tcPr/>
                </a:tc>
                <a:tc>
                  <a:txBody>
                    <a:bodyPr/>
                    <a:lstStyle/>
                    <a:p>
                      <a:endParaRPr lang="en-US"/>
                    </a:p>
                  </a:txBody>
                  <a:tcPr/>
                </a:tc>
                <a:tc>
                  <a:txBody>
                    <a:bodyPr/>
                    <a:lstStyle/>
                    <a:p>
                      <a:pPr algn="r"/>
                      <a:endParaRPr lang="en-US" sz="2000" dirty="0"/>
                    </a:p>
                  </a:txBody>
                  <a:tcPr/>
                </a:tc>
                <a:extLst>
                  <a:ext uri="{0D108BD9-81ED-4DB2-BD59-A6C34878D82A}">
                    <a16:rowId xmlns:a16="http://schemas.microsoft.com/office/drawing/2014/main" val="10004"/>
                  </a:ext>
                </a:extLst>
              </a:tr>
              <a:tr h="370840">
                <a:tc>
                  <a:txBody>
                    <a:bodyPr/>
                    <a:lstStyle/>
                    <a:p>
                      <a:r>
                        <a:rPr lang="sr-Latn-RS" sz="1800" dirty="0"/>
                        <a:t>VIŠAK RASHODA NAD PRIHODIMA PRE OPOREZIVANJA</a:t>
                      </a:r>
                      <a:endParaRPr lang="sr-Latn-RS" sz="1800" b="1" dirty="0"/>
                    </a:p>
                  </a:txBody>
                  <a:tcPr/>
                </a:tc>
                <a:tc>
                  <a:txBody>
                    <a:bodyPr/>
                    <a:lstStyle/>
                    <a:p>
                      <a:r>
                        <a:rPr lang="sr-Latn-RS" dirty="0"/>
                        <a:t>1.172</a:t>
                      </a:r>
                      <a:endParaRPr lang="en-US" dirty="0"/>
                    </a:p>
                  </a:txBody>
                  <a:tcPr/>
                </a:tc>
                <a:tc>
                  <a:txBody>
                    <a:bodyPr/>
                    <a:lstStyle/>
                    <a:p>
                      <a:pPr algn="r"/>
                      <a:r>
                        <a:rPr lang="sr-Latn-RS" sz="2000" dirty="0"/>
                        <a:t>6.532</a:t>
                      </a:r>
                      <a:endParaRPr lang="en-US" sz="2000" dirty="0"/>
                    </a:p>
                  </a:txBody>
                  <a:tcPr/>
                </a:tc>
                <a:extLst>
                  <a:ext uri="{0D108BD9-81ED-4DB2-BD59-A6C34878D82A}">
                    <a16:rowId xmlns:a16="http://schemas.microsoft.com/office/drawing/2014/main" val="10005"/>
                  </a:ext>
                </a:extLst>
              </a:tr>
              <a:tr h="370840">
                <a:tc>
                  <a:txBody>
                    <a:bodyPr/>
                    <a:lstStyle/>
                    <a:p>
                      <a:r>
                        <a:rPr lang="sr-Latn-RS" sz="1800" dirty="0"/>
                        <a:t>PORESKI RASHOD PERIODA</a:t>
                      </a:r>
                    </a:p>
                  </a:txBody>
                  <a:tcPr/>
                </a:tc>
                <a:tc>
                  <a:txBody>
                    <a:bodyPr/>
                    <a:lstStyle/>
                    <a:p>
                      <a:endParaRPr lang="en-US"/>
                    </a:p>
                  </a:txBody>
                  <a:tcPr/>
                </a:tc>
                <a:tc>
                  <a:txBody>
                    <a:bodyPr/>
                    <a:lstStyle/>
                    <a:p>
                      <a:pPr algn="r"/>
                      <a:endParaRPr lang="en-US" sz="2000" dirty="0"/>
                    </a:p>
                  </a:txBody>
                  <a:tcPr/>
                </a:tc>
                <a:extLst>
                  <a:ext uri="{0D108BD9-81ED-4DB2-BD59-A6C34878D82A}">
                    <a16:rowId xmlns:a16="http://schemas.microsoft.com/office/drawing/2014/main" val="10006"/>
                  </a:ext>
                </a:extLst>
              </a:tr>
              <a:tr h="370840">
                <a:tc>
                  <a:txBody>
                    <a:bodyPr/>
                    <a:lstStyle/>
                    <a:p>
                      <a:r>
                        <a:rPr lang="sr-Latn-RS" sz="1800" b="1" dirty="0"/>
                        <a:t>NETO VIŠAK PRIHODA NAD RASHODIMA</a:t>
                      </a:r>
                    </a:p>
                  </a:txBody>
                  <a:tcPr/>
                </a:tc>
                <a:tc>
                  <a:txBody>
                    <a:bodyPr/>
                    <a:lstStyle/>
                    <a:p>
                      <a:endParaRPr lang="en-US"/>
                    </a:p>
                  </a:txBody>
                  <a:tcPr/>
                </a:tc>
                <a:tc>
                  <a:txBody>
                    <a:bodyPr/>
                    <a:lstStyle/>
                    <a:p>
                      <a:pPr algn="r"/>
                      <a:endParaRPr lang="en-US" sz="2000" b="1" dirty="0"/>
                    </a:p>
                  </a:txBody>
                  <a:tcPr/>
                </a:tc>
                <a:extLst>
                  <a:ext uri="{0D108BD9-81ED-4DB2-BD59-A6C34878D82A}">
                    <a16:rowId xmlns:a16="http://schemas.microsoft.com/office/drawing/2014/main" val="10007"/>
                  </a:ext>
                </a:extLst>
              </a:tr>
              <a:tr h="370840">
                <a:tc>
                  <a:txBody>
                    <a:bodyPr/>
                    <a:lstStyle/>
                    <a:p>
                      <a:r>
                        <a:rPr lang="sr-Latn-RS" sz="1800" b="1" dirty="0"/>
                        <a:t>NETO VIŠAK RASHODA NAD PRIHODIMA</a:t>
                      </a:r>
                    </a:p>
                  </a:txBody>
                  <a:tcPr/>
                </a:tc>
                <a:tc>
                  <a:txBody>
                    <a:bodyPr/>
                    <a:lstStyle/>
                    <a:p>
                      <a:r>
                        <a:rPr lang="sr-Latn-RS" dirty="0"/>
                        <a:t>1.172</a:t>
                      </a:r>
                      <a:endParaRPr lang="en-US" dirty="0"/>
                    </a:p>
                  </a:txBody>
                  <a:tcPr/>
                </a:tc>
                <a:tc>
                  <a:txBody>
                    <a:bodyPr/>
                    <a:lstStyle/>
                    <a:p>
                      <a:pPr algn="r"/>
                      <a:r>
                        <a:rPr lang="sr-Latn-RS" sz="2000" dirty="0"/>
                        <a:t>6.532</a:t>
                      </a:r>
                      <a:endParaRPr lang="en-US" sz="2000" dirty="0"/>
                    </a:p>
                  </a:txBody>
                  <a:tcPr/>
                </a:tc>
                <a:extLst>
                  <a:ext uri="{0D108BD9-81ED-4DB2-BD59-A6C34878D82A}">
                    <a16:rowId xmlns:a16="http://schemas.microsoft.com/office/drawing/2014/main" val="10008"/>
                  </a:ext>
                </a:extLst>
              </a:tr>
            </a:tbl>
          </a:graphicData>
        </a:graphic>
      </p:graphicFrame>
      <p:sp>
        <p:nvSpPr>
          <p:cNvPr id="3" name="TextBox 2"/>
          <p:cNvSpPr txBox="1"/>
          <p:nvPr/>
        </p:nvSpPr>
        <p:spPr>
          <a:xfrm>
            <a:off x="709684" y="5664074"/>
            <a:ext cx="10836322" cy="830997"/>
          </a:xfrm>
          <a:prstGeom prst="rect">
            <a:avLst/>
          </a:prstGeom>
          <a:noFill/>
        </p:spPr>
        <p:txBody>
          <a:bodyPr wrap="square" rtlCol="0">
            <a:spAutoFit/>
          </a:bodyPr>
          <a:lstStyle/>
          <a:p>
            <a:r>
              <a:rPr lang="sr-Latn-RS" sz="2400" dirty="0">
                <a:solidFill>
                  <a:prstClr val="black"/>
                </a:solidFill>
              </a:rPr>
              <a:t>U 2021. godini ostvaren je </a:t>
            </a:r>
            <a:r>
              <a:rPr lang="sr-Latn-RS" sz="2400" b="1" i="1" dirty="0">
                <a:solidFill>
                  <a:srgbClr val="ED7D31"/>
                </a:solidFill>
              </a:rPr>
              <a:t>gubitak </a:t>
            </a:r>
            <a:r>
              <a:rPr lang="sr-Latn-RS" sz="2400" dirty="0">
                <a:solidFill>
                  <a:prstClr val="black"/>
                </a:solidFill>
              </a:rPr>
              <a:t>u iznosu od </a:t>
            </a:r>
            <a:r>
              <a:rPr lang="sr-Latn-RS" sz="2400" b="1" dirty="0">
                <a:solidFill>
                  <a:srgbClr val="ED7D31"/>
                </a:solidFill>
              </a:rPr>
              <a:t>1.172 hiljade </a:t>
            </a:r>
            <a:r>
              <a:rPr lang="sr-Latn-RS" sz="2400" dirty="0">
                <a:solidFill>
                  <a:prstClr val="black"/>
                </a:solidFill>
              </a:rPr>
              <a:t>dinara u odnosu na prethodnu godinu koja je završena sa </a:t>
            </a:r>
            <a:r>
              <a:rPr lang="sr-Latn-RS" sz="2400" i="1" dirty="0">
                <a:solidFill>
                  <a:prstClr val="black"/>
                </a:solidFill>
              </a:rPr>
              <a:t>gubitkom</a:t>
            </a:r>
            <a:r>
              <a:rPr lang="sr-Latn-RS" sz="2400" dirty="0">
                <a:solidFill>
                  <a:prstClr val="black"/>
                </a:solidFill>
              </a:rPr>
              <a:t> od </a:t>
            </a:r>
            <a:r>
              <a:rPr lang="sr-Latn-RS" sz="2400" b="1" dirty="0">
                <a:solidFill>
                  <a:srgbClr val="ED7D31"/>
                </a:solidFill>
              </a:rPr>
              <a:t>6.532 hiljada </a:t>
            </a:r>
            <a:r>
              <a:rPr lang="sr-Latn-RS" sz="2400" dirty="0">
                <a:solidFill>
                  <a:prstClr val="black"/>
                </a:solidFill>
              </a:rPr>
              <a:t>dinara</a:t>
            </a:r>
            <a:endParaRPr lang="en-US" sz="2400" dirty="0">
              <a:solidFill>
                <a:prstClr val="black"/>
              </a:solidFill>
            </a:endParaRPr>
          </a:p>
        </p:txBody>
      </p:sp>
    </p:spTree>
    <p:extLst>
      <p:ext uri="{BB962C8B-B14F-4D97-AF65-F5344CB8AC3E}">
        <p14:creationId xmlns:p14="http://schemas.microsoft.com/office/powerpoint/2010/main" val="3755214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960" y="0"/>
            <a:ext cx="10515600" cy="1325563"/>
          </a:xfrm>
        </p:spPr>
        <p:txBody>
          <a:bodyPr>
            <a:normAutofit/>
          </a:bodyPr>
          <a:lstStyle/>
          <a:p>
            <a:r>
              <a:rPr lang="sr-Latn-RS" sz="3600" b="1" dirty="0">
                <a:latin typeface="Vijaya" pitchFamily="34" charset="0"/>
                <a:cs typeface="Vijaya" pitchFamily="34" charset="0"/>
              </a:rPr>
              <a:t>POSLOVNI PRIHODI</a:t>
            </a:r>
          </a:p>
        </p:txBody>
      </p:sp>
      <p:graphicFrame>
        <p:nvGraphicFramePr>
          <p:cNvPr id="5" name="Table 4"/>
          <p:cNvGraphicFramePr>
            <a:graphicFrameLocks noGrp="1"/>
          </p:cNvGraphicFramePr>
          <p:nvPr>
            <p:extLst>
              <p:ext uri="{D42A27DB-BD31-4B8C-83A1-F6EECF244321}">
                <p14:modId xmlns:p14="http://schemas.microsoft.com/office/powerpoint/2010/main" val="859785683"/>
              </p:ext>
            </p:extLst>
          </p:nvPr>
        </p:nvGraphicFramePr>
        <p:xfrm>
          <a:off x="1206500" y="1930398"/>
          <a:ext cx="9779000" cy="3474114"/>
        </p:xfrm>
        <a:graphic>
          <a:graphicData uri="http://schemas.openxmlformats.org/drawingml/2006/table">
            <a:tbl>
              <a:tblPr firstRow="1" bandRow="1">
                <a:tableStyleId>{17292A2E-F333-43FB-9621-5CBBE7FDCDCB}</a:tableStyleId>
              </a:tblPr>
              <a:tblGrid>
                <a:gridCol w="5139709">
                  <a:extLst>
                    <a:ext uri="{9D8B030D-6E8A-4147-A177-3AD203B41FA5}">
                      <a16:colId xmlns:a16="http://schemas.microsoft.com/office/drawing/2014/main" val="20000"/>
                    </a:ext>
                  </a:extLst>
                </a:gridCol>
                <a:gridCol w="2429301">
                  <a:extLst>
                    <a:ext uri="{9D8B030D-6E8A-4147-A177-3AD203B41FA5}">
                      <a16:colId xmlns:a16="http://schemas.microsoft.com/office/drawing/2014/main" val="20001"/>
                    </a:ext>
                  </a:extLst>
                </a:gridCol>
                <a:gridCol w="2209990">
                  <a:extLst>
                    <a:ext uri="{9D8B030D-6E8A-4147-A177-3AD203B41FA5}">
                      <a16:colId xmlns:a16="http://schemas.microsoft.com/office/drawing/2014/main" val="20002"/>
                    </a:ext>
                  </a:extLst>
                </a:gridCol>
              </a:tblGrid>
              <a:tr h="531348">
                <a:tc>
                  <a:txBody>
                    <a:bodyPr/>
                    <a:lstStyle/>
                    <a:p>
                      <a:endParaRPr lang="sr-Latn-RS" dirty="0"/>
                    </a:p>
                  </a:txBody>
                  <a:tcPr/>
                </a:tc>
                <a:tc>
                  <a:txBody>
                    <a:bodyPr/>
                    <a:lstStyle/>
                    <a:p>
                      <a:pPr algn="ctr"/>
                      <a:r>
                        <a:rPr lang="sr-Latn-RS" b="1" dirty="0"/>
                        <a:t>2021</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Latn-RS" b="1" dirty="0"/>
                        <a:t>2020</a:t>
                      </a:r>
                    </a:p>
                  </a:txBody>
                  <a:tcPr anchor="ctr"/>
                </a:tc>
                <a:extLst>
                  <a:ext uri="{0D108BD9-81ED-4DB2-BD59-A6C34878D82A}">
                    <a16:rowId xmlns:a16="http://schemas.microsoft.com/office/drawing/2014/main" val="10000"/>
                  </a:ext>
                </a:extLst>
              </a:tr>
              <a:tr h="846942">
                <a:tc>
                  <a:txBody>
                    <a:bodyPr/>
                    <a:lstStyle/>
                    <a:p>
                      <a:pPr algn="l"/>
                      <a:r>
                        <a:rPr lang="sr-Latn-RS" b="1" dirty="0"/>
                        <a:t>UKUPNO POSLOVNI PRIHODI</a:t>
                      </a:r>
                    </a:p>
                  </a:txBody>
                  <a:tcPr anchor="ctr"/>
                </a:tc>
                <a:tc>
                  <a:txBody>
                    <a:bodyPr/>
                    <a:lstStyle/>
                    <a:p>
                      <a:pPr algn="r"/>
                      <a:r>
                        <a:rPr lang="sr-Latn-RS" b="1" dirty="0"/>
                        <a:t>630.167</a:t>
                      </a:r>
                      <a:endParaRPr lang="en-US" b="1" dirty="0"/>
                    </a:p>
                  </a:txBody>
                  <a:tcPr anchor="ctr"/>
                </a:tc>
                <a:tc>
                  <a:txBody>
                    <a:bodyPr/>
                    <a:lstStyle/>
                    <a:p>
                      <a:pPr algn="r"/>
                      <a:r>
                        <a:rPr lang="sr-Latn-RS" b="1" dirty="0"/>
                        <a:t>120.964</a:t>
                      </a:r>
                      <a:endParaRPr lang="en-US" b="1" dirty="0"/>
                    </a:p>
                  </a:txBody>
                  <a:tcPr anchor="ctr"/>
                </a:tc>
                <a:extLst>
                  <a:ext uri="{0D108BD9-81ED-4DB2-BD59-A6C34878D82A}">
                    <a16:rowId xmlns:a16="http://schemas.microsoft.com/office/drawing/2014/main" val="10001"/>
                  </a:ext>
                </a:extLst>
              </a:tr>
              <a:tr h="523956">
                <a:tc>
                  <a:txBody>
                    <a:bodyPr/>
                    <a:lstStyle/>
                    <a:p>
                      <a:pPr algn="l"/>
                      <a:r>
                        <a:rPr lang="sr-Latn-RS" dirty="0"/>
                        <a:t>PRIHODI OD PRODAJE PROIZVODA I USLUGA</a:t>
                      </a:r>
                    </a:p>
                  </a:txBody>
                  <a:tcPr anchor="ctr"/>
                </a:tc>
                <a:tc>
                  <a:txBody>
                    <a:bodyPr/>
                    <a:lstStyle/>
                    <a:p>
                      <a:pPr algn="r"/>
                      <a:r>
                        <a:rPr lang="sr-Latn-RS" dirty="0"/>
                        <a:t>276</a:t>
                      </a:r>
                      <a:endParaRPr lang="en-US" dirty="0"/>
                    </a:p>
                  </a:txBody>
                  <a:tcPr anchor="ctr"/>
                </a:tc>
                <a:tc>
                  <a:txBody>
                    <a:bodyPr/>
                    <a:lstStyle/>
                    <a:p>
                      <a:pPr algn="r"/>
                      <a:r>
                        <a:rPr lang="sr-Latn-RS" dirty="0"/>
                        <a:t>11.758</a:t>
                      </a:r>
                      <a:endParaRPr lang="en-US" dirty="0"/>
                    </a:p>
                  </a:txBody>
                  <a:tcPr anchor="ctr"/>
                </a:tc>
                <a:extLst>
                  <a:ext uri="{0D108BD9-81ED-4DB2-BD59-A6C34878D82A}">
                    <a16:rowId xmlns:a16="http://schemas.microsoft.com/office/drawing/2014/main" val="10002"/>
                  </a:ext>
                </a:extLst>
              </a:tr>
              <a:tr h="523956">
                <a:tc>
                  <a:txBody>
                    <a:bodyPr/>
                    <a:lstStyle/>
                    <a:p>
                      <a:pPr algn="l"/>
                      <a:r>
                        <a:rPr lang="sr-Latn-RS" dirty="0"/>
                        <a:t>PRIHODI OD ČLANARINA I ČLANSKIH DOPRINOSA</a:t>
                      </a:r>
                    </a:p>
                  </a:txBody>
                  <a:tcPr anchor="ctr"/>
                </a:tc>
                <a:tc>
                  <a:txBody>
                    <a:bodyPr/>
                    <a:lstStyle/>
                    <a:p>
                      <a:pPr algn="r"/>
                      <a:r>
                        <a:rPr lang="sr-Latn-RS" dirty="0"/>
                        <a:t>2.630</a:t>
                      </a:r>
                      <a:endParaRPr lang="en-US" dirty="0"/>
                    </a:p>
                  </a:txBody>
                  <a:tcPr anchor="ctr"/>
                </a:tc>
                <a:tc>
                  <a:txBody>
                    <a:bodyPr/>
                    <a:lstStyle/>
                    <a:p>
                      <a:pPr algn="r"/>
                      <a:r>
                        <a:rPr lang="sr-Latn-RS" dirty="0"/>
                        <a:t>2.779</a:t>
                      </a:r>
                      <a:endParaRPr lang="en-US" dirty="0"/>
                    </a:p>
                  </a:txBody>
                  <a:tcPr anchor="ctr"/>
                </a:tc>
                <a:extLst>
                  <a:ext uri="{0D108BD9-81ED-4DB2-BD59-A6C34878D82A}">
                    <a16:rowId xmlns:a16="http://schemas.microsoft.com/office/drawing/2014/main" val="10003"/>
                  </a:ext>
                </a:extLst>
              </a:tr>
              <a:tr h="523956">
                <a:tc>
                  <a:txBody>
                    <a:bodyPr/>
                    <a:lstStyle/>
                    <a:p>
                      <a:pPr algn="l"/>
                      <a:r>
                        <a:rPr lang="sr-Latn-RS" dirty="0"/>
                        <a:t>PRIHODI</a:t>
                      </a:r>
                      <a:r>
                        <a:rPr lang="sr-Latn-RS" baseline="0" dirty="0"/>
                        <a:t> OD DONACIJA, DOTACIJA, SUBVENICJA I SL.</a:t>
                      </a:r>
                      <a:endParaRPr lang="sr-Latn-RS" dirty="0"/>
                    </a:p>
                  </a:txBody>
                  <a:tcPr anchor="ctr"/>
                </a:tc>
                <a:tc>
                  <a:txBody>
                    <a:bodyPr/>
                    <a:lstStyle/>
                    <a:p>
                      <a:pPr algn="r"/>
                      <a:r>
                        <a:rPr lang="sr-Latn-RS" dirty="0"/>
                        <a:t>627.261</a:t>
                      </a:r>
                      <a:endParaRPr lang="en-US" dirty="0"/>
                    </a:p>
                  </a:txBody>
                  <a:tcPr anchor="ctr"/>
                </a:tc>
                <a:tc>
                  <a:txBody>
                    <a:bodyPr/>
                    <a:lstStyle/>
                    <a:p>
                      <a:pPr algn="r"/>
                      <a:r>
                        <a:rPr lang="sr-Latn-RS" dirty="0"/>
                        <a:t>106.426</a:t>
                      </a:r>
                      <a:endParaRPr lang="en-US" dirty="0"/>
                    </a:p>
                  </a:txBody>
                  <a:tcPr anchor="ctr"/>
                </a:tc>
                <a:extLst>
                  <a:ext uri="{0D108BD9-81ED-4DB2-BD59-A6C34878D82A}">
                    <a16:rowId xmlns:a16="http://schemas.microsoft.com/office/drawing/2014/main" val="10004"/>
                  </a:ext>
                </a:extLst>
              </a:tr>
              <a:tr h="523956">
                <a:tc>
                  <a:txBody>
                    <a:bodyPr/>
                    <a:lstStyle/>
                    <a:p>
                      <a:pPr algn="l"/>
                      <a:r>
                        <a:rPr lang="sr-Latn-RS" dirty="0"/>
                        <a:t>PRIHODI</a:t>
                      </a:r>
                      <a:r>
                        <a:rPr lang="sr-Latn-RS" baseline="0" dirty="0"/>
                        <a:t> OD NEFINANSIJSKE IMOVINE</a:t>
                      </a:r>
                      <a:endParaRPr lang="sr-Latn-RS" dirty="0"/>
                    </a:p>
                  </a:txBody>
                  <a:tcPr anchor="ctr"/>
                </a:tc>
                <a:tc>
                  <a:txBody>
                    <a:bodyPr/>
                    <a:lstStyle/>
                    <a:p>
                      <a:pPr algn="r"/>
                      <a:endParaRPr lang="en-US" dirty="0"/>
                    </a:p>
                  </a:txBody>
                  <a:tcPr anchor="ctr"/>
                </a:tc>
                <a:tc>
                  <a:txBody>
                    <a:bodyPr/>
                    <a:lstStyle/>
                    <a:p>
                      <a:pPr algn="r"/>
                      <a:r>
                        <a:rPr lang="sr-Latn-RS" dirty="0"/>
                        <a:t>1</a:t>
                      </a:r>
                      <a:endParaRPr lang="en-US"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0890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3960" y="0"/>
            <a:ext cx="10515600" cy="1325563"/>
          </a:xfrm>
        </p:spPr>
        <p:txBody>
          <a:bodyPr>
            <a:normAutofit/>
          </a:bodyPr>
          <a:lstStyle/>
          <a:p>
            <a:r>
              <a:rPr lang="sr-Latn-RS" sz="3600" b="1" dirty="0">
                <a:latin typeface="Vijaya" pitchFamily="34" charset="0"/>
                <a:cs typeface="Vijaya" pitchFamily="34" charset="0"/>
              </a:rPr>
              <a:t>POSLOVNI PRIHODI – </a:t>
            </a:r>
            <a:r>
              <a:rPr lang="sr-Latn-RS" sz="3600" b="1" dirty="0"/>
              <a:t>*ATP+COVID pomoć</a:t>
            </a:r>
            <a:endParaRPr lang="sr-Latn-RS" sz="3600" b="1" dirty="0">
              <a:latin typeface="Vijaya" pitchFamily="34" charset="0"/>
              <a:cs typeface="Vijaya"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54693603"/>
              </p:ext>
            </p:extLst>
          </p:nvPr>
        </p:nvGraphicFramePr>
        <p:xfrm>
          <a:off x="1206500" y="1930398"/>
          <a:ext cx="9779000" cy="3474114"/>
        </p:xfrm>
        <a:graphic>
          <a:graphicData uri="http://schemas.openxmlformats.org/drawingml/2006/table">
            <a:tbl>
              <a:tblPr firstRow="1" bandRow="1">
                <a:tableStyleId>{17292A2E-F333-43FB-9621-5CBBE7FDCDCB}</a:tableStyleId>
              </a:tblPr>
              <a:tblGrid>
                <a:gridCol w="5139709">
                  <a:extLst>
                    <a:ext uri="{9D8B030D-6E8A-4147-A177-3AD203B41FA5}">
                      <a16:colId xmlns:a16="http://schemas.microsoft.com/office/drawing/2014/main" val="20000"/>
                    </a:ext>
                  </a:extLst>
                </a:gridCol>
                <a:gridCol w="2429301">
                  <a:extLst>
                    <a:ext uri="{9D8B030D-6E8A-4147-A177-3AD203B41FA5}">
                      <a16:colId xmlns:a16="http://schemas.microsoft.com/office/drawing/2014/main" val="20001"/>
                    </a:ext>
                  </a:extLst>
                </a:gridCol>
                <a:gridCol w="2209990">
                  <a:extLst>
                    <a:ext uri="{9D8B030D-6E8A-4147-A177-3AD203B41FA5}">
                      <a16:colId xmlns:a16="http://schemas.microsoft.com/office/drawing/2014/main" val="20002"/>
                    </a:ext>
                  </a:extLst>
                </a:gridCol>
              </a:tblGrid>
              <a:tr h="531348">
                <a:tc>
                  <a:txBody>
                    <a:bodyPr/>
                    <a:lstStyle/>
                    <a:p>
                      <a:endParaRPr lang="sr-Latn-RS" dirty="0"/>
                    </a:p>
                  </a:txBody>
                  <a:tcPr/>
                </a:tc>
                <a:tc>
                  <a:txBody>
                    <a:bodyPr/>
                    <a:lstStyle/>
                    <a:p>
                      <a:pPr algn="ctr"/>
                      <a:r>
                        <a:rPr lang="sr-Latn-RS" b="1" dirty="0"/>
                        <a:t>2021</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Latn-RS" b="1" dirty="0"/>
                        <a:t>2020</a:t>
                      </a:r>
                    </a:p>
                  </a:txBody>
                  <a:tcPr anchor="ctr"/>
                </a:tc>
                <a:extLst>
                  <a:ext uri="{0D108BD9-81ED-4DB2-BD59-A6C34878D82A}">
                    <a16:rowId xmlns:a16="http://schemas.microsoft.com/office/drawing/2014/main" val="10000"/>
                  </a:ext>
                </a:extLst>
              </a:tr>
              <a:tr h="846942">
                <a:tc>
                  <a:txBody>
                    <a:bodyPr/>
                    <a:lstStyle/>
                    <a:p>
                      <a:pPr algn="l"/>
                      <a:r>
                        <a:rPr lang="sr-Latn-RS" b="1" dirty="0"/>
                        <a:t>UKUPNO POSLOVNI PRIHODI</a:t>
                      </a:r>
                    </a:p>
                  </a:txBody>
                  <a:tcPr anchor="ctr"/>
                </a:tc>
                <a:tc>
                  <a:txBody>
                    <a:bodyPr/>
                    <a:lstStyle/>
                    <a:p>
                      <a:pPr algn="r"/>
                      <a:r>
                        <a:rPr lang="sr-Latn-RS" b="1" dirty="0"/>
                        <a:t>145.967</a:t>
                      </a:r>
                      <a:endParaRPr lang="en-US" b="1" dirty="0"/>
                    </a:p>
                  </a:txBody>
                  <a:tcPr anchor="ctr"/>
                </a:tc>
                <a:tc>
                  <a:txBody>
                    <a:bodyPr/>
                    <a:lstStyle/>
                    <a:p>
                      <a:pPr algn="r"/>
                      <a:r>
                        <a:rPr lang="sr-Latn-RS" b="1" dirty="0"/>
                        <a:t>120.964</a:t>
                      </a:r>
                      <a:endParaRPr lang="en-US" b="1" dirty="0"/>
                    </a:p>
                  </a:txBody>
                  <a:tcPr anchor="ctr"/>
                </a:tc>
                <a:extLst>
                  <a:ext uri="{0D108BD9-81ED-4DB2-BD59-A6C34878D82A}">
                    <a16:rowId xmlns:a16="http://schemas.microsoft.com/office/drawing/2014/main" val="10001"/>
                  </a:ext>
                </a:extLst>
              </a:tr>
              <a:tr h="523956">
                <a:tc>
                  <a:txBody>
                    <a:bodyPr/>
                    <a:lstStyle/>
                    <a:p>
                      <a:pPr algn="l"/>
                      <a:r>
                        <a:rPr lang="sr-Latn-RS" dirty="0"/>
                        <a:t>PRIHODI OD PRODAJE PROIZVODA I USLUGA</a:t>
                      </a:r>
                    </a:p>
                  </a:txBody>
                  <a:tcPr anchor="ctr"/>
                </a:tc>
                <a:tc>
                  <a:txBody>
                    <a:bodyPr/>
                    <a:lstStyle/>
                    <a:p>
                      <a:pPr algn="r"/>
                      <a:r>
                        <a:rPr lang="sr-Latn-RS" dirty="0"/>
                        <a:t>276</a:t>
                      </a:r>
                      <a:endParaRPr lang="en-US" dirty="0"/>
                    </a:p>
                  </a:txBody>
                  <a:tcPr anchor="ctr"/>
                </a:tc>
                <a:tc>
                  <a:txBody>
                    <a:bodyPr/>
                    <a:lstStyle/>
                    <a:p>
                      <a:pPr algn="r"/>
                      <a:r>
                        <a:rPr lang="sr-Latn-RS" dirty="0"/>
                        <a:t>11.758</a:t>
                      </a:r>
                      <a:endParaRPr lang="en-US" dirty="0"/>
                    </a:p>
                  </a:txBody>
                  <a:tcPr anchor="ctr"/>
                </a:tc>
                <a:extLst>
                  <a:ext uri="{0D108BD9-81ED-4DB2-BD59-A6C34878D82A}">
                    <a16:rowId xmlns:a16="http://schemas.microsoft.com/office/drawing/2014/main" val="10002"/>
                  </a:ext>
                </a:extLst>
              </a:tr>
              <a:tr h="523956">
                <a:tc>
                  <a:txBody>
                    <a:bodyPr/>
                    <a:lstStyle/>
                    <a:p>
                      <a:pPr algn="l"/>
                      <a:r>
                        <a:rPr lang="sr-Latn-RS" dirty="0"/>
                        <a:t>PRIHODI OD ČLANARINA I ČLANSKIH DOPRINOSA</a:t>
                      </a:r>
                    </a:p>
                  </a:txBody>
                  <a:tcPr anchor="ctr"/>
                </a:tc>
                <a:tc>
                  <a:txBody>
                    <a:bodyPr/>
                    <a:lstStyle/>
                    <a:p>
                      <a:pPr algn="r"/>
                      <a:r>
                        <a:rPr lang="sr-Latn-RS" dirty="0"/>
                        <a:t>2.630</a:t>
                      </a:r>
                      <a:endParaRPr lang="en-US" dirty="0"/>
                    </a:p>
                  </a:txBody>
                  <a:tcPr anchor="ctr"/>
                </a:tc>
                <a:tc>
                  <a:txBody>
                    <a:bodyPr/>
                    <a:lstStyle/>
                    <a:p>
                      <a:pPr algn="r"/>
                      <a:r>
                        <a:rPr lang="sr-Latn-RS" dirty="0"/>
                        <a:t>2.779</a:t>
                      </a:r>
                      <a:endParaRPr lang="en-US" dirty="0"/>
                    </a:p>
                  </a:txBody>
                  <a:tcPr anchor="ctr"/>
                </a:tc>
                <a:extLst>
                  <a:ext uri="{0D108BD9-81ED-4DB2-BD59-A6C34878D82A}">
                    <a16:rowId xmlns:a16="http://schemas.microsoft.com/office/drawing/2014/main" val="10003"/>
                  </a:ext>
                </a:extLst>
              </a:tr>
              <a:tr h="523956">
                <a:tc>
                  <a:txBody>
                    <a:bodyPr/>
                    <a:lstStyle/>
                    <a:p>
                      <a:pPr algn="l"/>
                      <a:r>
                        <a:rPr lang="sr-Latn-RS" dirty="0"/>
                        <a:t>PRIHODI</a:t>
                      </a:r>
                      <a:r>
                        <a:rPr lang="sr-Latn-RS" baseline="0" dirty="0"/>
                        <a:t> OD DONACIJA, DOTACIJA, SUBVENICJA I SL.</a:t>
                      </a:r>
                      <a:endParaRPr lang="sr-Latn-RS" dirty="0"/>
                    </a:p>
                  </a:txBody>
                  <a:tcPr anchor="ctr"/>
                </a:tc>
                <a:tc>
                  <a:txBody>
                    <a:bodyPr/>
                    <a:lstStyle/>
                    <a:p>
                      <a:pPr algn="r"/>
                      <a:r>
                        <a:rPr lang="sr-Latn-RS" dirty="0"/>
                        <a:t>143.061</a:t>
                      </a:r>
                      <a:endParaRPr lang="en-US" dirty="0"/>
                    </a:p>
                  </a:txBody>
                  <a:tcPr anchor="ctr"/>
                </a:tc>
                <a:tc>
                  <a:txBody>
                    <a:bodyPr/>
                    <a:lstStyle/>
                    <a:p>
                      <a:pPr algn="r"/>
                      <a:r>
                        <a:rPr lang="sr-Latn-RS" dirty="0"/>
                        <a:t>106.426</a:t>
                      </a:r>
                      <a:endParaRPr lang="en-US" dirty="0"/>
                    </a:p>
                  </a:txBody>
                  <a:tcPr anchor="ctr"/>
                </a:tc>
                <a:extLst>
                  <a:ext uri="{0D108BD9-81ED-4DB2-BD59-A6C34878D82A}">
                    <a16:rowId xmlns:a16="http://schemas.microsoft.com/office/drawing/2014/main" val="10004"/>
                  </a:ext>
                </a:extLst>
              </a:tr>
              <a:tr h="523956">
                <a:tc>
                  <a:txBody>
                    <a:bodyPr/>
                    <a:lstStyle/>
                    <a:p>
                      <a:pPr algn="l"/>
                      <a:r>
                        <a:rPr lang="sr-Latn-RS" dirty="0"/>
                        <a:t>PRIHODI</a:t>
                      </a:r>
                      <a:r>
                        <a:rPr lang="sr-Latn-RS" baseline="0" dirty="0"/>
                        <a:t> OD NEFINANSIJSKE IMOVINE</a:t>
                      </a:r>
                      <a:endParaRPr lang="sr-Latn-RS" dirty="0"/>
                    </a:p>
                  </a:txBody>
                  <a:tcPr anchor="ctr"/>
                </a:tc>
                <a:tc>
                  <a:txBody>
                    <a:bodyPr/>
                    <a:lstStyle/>
                    <a:p>
                      <a:pPr algn="r"/>
                      <a:endParaRPr lang="en-US" dirty="0"/>
                    </a:p>
                  </a:txBody>
                  <a:tcPr anchor="ctr"/>
                </a:tc>
                <a:tc>
                  <a:txBody>
                    <a:bodyPr/>
                    <a:lstStyle/>
                    <a:p>
                      <a:pPr algn="r"/>
                      <a:r>
                        <a:rPr lang="sr-Latn-RS" dirty="0"/>
                        <a:t>1</a:t>
                      </a:r>
                      <a:endParaRPr lang="en-US"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36694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290" y="0"/>
            <a:ext cx="10515600" cy="1325563"/>
          </a:xfrm>
        </p:spPr>
        <p:txBody>
          <a:bodyPr>
            <a:normAutofit/>
          </a:bodyPr>
          <a:lstStyle/>
          <a:p>
            <a:r>
              <a:rPr lang="sr-Latn-RS" sz="3200" b="1" dirty="0">
                <a:solidFill>
                  <a:schemeClr val="accent2"/>
                </a:solidFill>
                <a:latin typeface="Vijaya" pitchFamily="34" charset="0"/>
                <a:cs typeface="Vijaya" pitchFamily="34" charset="0"/>
              </a:rPr>
              <a:t>POSLOVNI PRIHODI</a:t>
            </a:r>
            <a:endParaRPr lang="sr-Latn-RS" sz="3200" dirty="0">
              <a:solidFill>
                <a:schemeClr val="accent2"/>
              </a:solidFill>
            </a:endParaRPr>
          </a:p>
        </p:txBody>
      </p:sp>
      <p:sp>
        <p:nvSpPr>
          <p:cNvPr id="3" name="Content Placeholder 2"/>
          <p:cNvSpPr>
            <a:spLocks noGrp="1"/>
          </p:cNvSpPr>
          <p:nvPr>
            <p:ph idx="1"/>
          </p:nvPr>
        </p:nvSpPr>
        <p:spPr>
          <a:xfrm>
            <a:off x="330200" y="1562100"/>
            <a:ext cx="11480800" cy="4614863"/>
          </a:xfrm>
        </p:spPr>
        <p:txBody>
          <a:bodyPr>
            <a:normAutofit/>
          </a:bodyPr>
          <a:lstStyle/>
          <a:p>
            <a:r>
              <a:rPr lang="sr-Latn-RS" sz="2000" b="1" dirty="0">
                <a:solidFill>
                  <a:srgbClr val="0070C0"/>
                </a:solidFill>
                <a:ea typeface="Arial Unicode MS" pitchFamily="34" charset="-128"/>
                <a:cs typeface="Arial Unicode MS" pitchFamily="34" charset="-128"/>
              </a:rPr>
              <a:t>Poslovni prihodi u iznosu od 630.167 hiljada dinara su viši u odnosu na prethodnu godinu za 421%</a:t>
            </a:r>
            <a:r>
              <a:rPr lang="sr-Latn-RS" sz="2000" dirty="0">
                <a:ea typeface="Arial Unicode MS" pitchFamily="34" charset="-128"/>
                <a:cs typeface="Arial Unicode MS" pitchFamily="34" charset="-128"/>
              </a:rPr>
              <a:t>.</a:t>
            </a:r>
          </a:p>
          <a:p>
            <a:endParaRPr lang="sr-Latn-RS" sz="2000" i="1" dirty="0">
              <a:ea typeface="Arial Unicode MS" pitchFamily="34" charset="-128"/>
              <a:cs typeface="Arial Unicode MS" pitchFamily="34" charset="-128"/>
            </a:endParaRPr>
          </a:p>
          <a:p>
            <a:r>
              <a:rPr lang="sr-Latn-RS" sz="2000" b="1" i="1" dirty="0">
                <a:ea typeface="Arial Unicode MS" pitchFamily="34" charset="-128"/>
                <a:cs typeface="Arial Unicode MS" pitchFamily="34" charset="-128"/>
              </a:rPr>
              <a:t>Prihodi od prodaje  proizvoda i usluga</a:t>
            </a:r>
            <a:r>
              <a:rPr lang="sr-Latn-RS" sz="2000" i="1" dirty="0">
                <a:ea typeface="Arial Unicode MS" pitchFamily="34" charset="-128"/>
                <a:cs typeface="Arial Unicode MS" pitchFamily="34" charset="-128"/>
              </a:rPr>
              <a:t> </a:t>
            </a:r>
            <a:r>
              <a:rPr lang="sr-Latn-RS" sz="2000" dirty="0">
                <a:ea typeface="Arial Unicode MS" pitchFamily="34" charset="-128"/>
                <a:cs typeface="Arial Unicode MS" pitchFamily="34" charset="-128"/>
              </a:rPr>
              <a:t>u iznosu od </a:t>
            </a:r>
            <a:r>
              <a:rPr lang="sr-Latn-RS" sz="2000" b="1" dirty="0">
                <a:solidFill>
                  <a:srgbClr val="0070C0"/>
                </a:solidFill>
                <a:ea typeface="Arial Unicode MS" pitchFamily="34" charset="-128"/>
                <a:cs typeface="Arial Unicode MS" pitchFamily="34" charset="-128"/>
              </a:rPr>
              <a:t>276</a:t>
            </a:r>
            <a:r>
              <a:rPr lang="sr-Latn-RS" sz="2000" dirty="0">
                <a:ea typeface="Arial Unicode MS" pitchFamily="34" charset="-128"/>
                <a:cs typeface="Arial Unicode MS" pitchFamily="34" charset="-128"/>
              </a:rPr>
              <a:t> hiljada RSD odnose se na prihode od usluga na domaćem tržištu i </a:t>
            </a:r>
            <a:r>
              <a:rPr lang="sr-Latn-RS" sz="2000" b="1" dirty="0">
                <a:ea typeface="Arial Unicode MS" pitchFamily="34" charset="-128"/>
                <a:cs typeface="Arial Unicode MS" pitchFamily="34" charset="-128"/>
              </a:rPr>
              <a:t>niži</a:t>
            </a:r>
            <a:r>
              <a:rPr lang="sr-Latn-RS" sz="2000" dirty="0">
                <a:ea typeface="Arial Unicode MS" pitchFamily="34" charset="-128"/>
                <a:cs typeface="Arial Unicode MS" pitchFamily="34" charset="-128"/>
              </a:rPr>
              <a:t> su u odnosu na prethodnu godinu za 11.482 hiljade RSD.  (98%)</a:t>
            </a:r>
          </a:p>
          <a:p>
            <a:pPr marL="0" indent="0">
              <a:buNone/>
            </a:pPr>
            <a:endParaRPr lang="en-US" sz="2000" dirty="0">
              <a:ea typeface="Arial Unicode MS" pitchFamily="34" charset="-128"/>
              <a:cs typeface="Arial Unicode MS" pitchFamily="34" charset="-128"/>
            </a:endParaRPr>
          </a:p>
          <a:p>
            <a:r>
              <a:rPr lang="sr-Latn-RS" sz="2000" b="1" i="1" dirty="0">
                <a:ea typeface="Arial Unicode MS" pitchFamily="34" charset="-128"/>
                <a:cs typeface="Arial Unicode MS" pitchFamily="34" charset="-128"/>
              </a:rPr>
              <a:t>Prihodi od članarina i članskih </a:t>
            </a:r>
            <a:r>
              <a:rPr lang="sr-Latn-RS" sz="2000" b="1" dirty="0">
                <a:ea typeface="Arial Unicode MS" pitchFamily="34" charset="-128"/>
                <a:cs typeface="Arial Unicode MS" pitchFamily="34" charset="-128"/>
              </a:rPr>
              <a:t>doprinosa</a:t>
            </a:r>
            <a:r>
              <a:rPr lang="sr-Latn-RS" sz="2000" dirty="0">
                <a:ea typeface="Arial Unicode MS" pitchFamily="34" charset="-128"/>
                <a:cs typeface="Arial Unicode MS" pitchFamily="34" charset="-128"/>
              </a:rPr>
              <a:t> od </a:t>
            </a:r>
            <a:r>
              <a:rPr lang="sr-Latn-RS" sz="2000" b="1" dirty="0">
                <a:solidFill>
                  <a:srgbClr val="0070C0"/>
                </a:solidFill>
                <a:ea typeface="Arial Unicode MS" pitchFamily="34" charset="-128"/>
                <a:cs typeface="Arial Unicode MS" pitchFamily="34" charset="-128"/>
              </a:rPr>
              <a:t>2.630 </a:t>
            </a:r>
            <a:r>
              <a:rPr lang="sr-Latn-RS" sz="2000" dirty="0">
                <a:ea typeface="Arial Unicode MS" pitchFamily="34" charset="-128"/>
                <a:cs typeface="Arial Unicode MS" pitchFamily="34" charset="-128"/>
              </a:rPr>
              <a:t>hiljada RSD odnose se na članarine fizičkih i pravnih lica i ovaj prihod je </a:t>
            </a:r>
            <a:r>
              <a:rPr lang="sr-Latn-RS" sz="2000" b="1" dirty="0">
                <a:ea typeface="Arial Unicode MS" pitchFamily="34" charset="-128"/>
                <a:cs typeface="Arial Unicode MS" pitchFamily="34" charset="-128"/>
              </a:rPr>
              <a:t>manji </a:t>
            </a:r>
            <a:r>
              <a:rPr lang="sr-Latn-RS" sz="2000" dirty="0">
                <a:ea typeface="Arial Unicode MS" pitchFamily="34" charset="-128"/>
                <a:cs typeface="Arial Unicode MS" pitchFamily="34" charset="-128"/>
              </a:rPr>
              <a:t>u odnosu na  prethodnu godinu za 149 hiljada RSD. (5%)</a:t>
            </a:r>
          </a:p>
          <a:p>
            <a:endParaRPr lang="sr-Latn-RS" sz="2000" dirty="0">
              <a:ea typeface="Arial Unicode MS" pitchFamily="34" charset="-128"/>
              <a:cs typeface="Arial Unicode MS" pitchFamily="34" charset="-128"/>
            </a:endParaRPr>
          </a:p>
          <a:p>
            <a:r>
              <a:rPr lang="sr-Latn-RS" sz="2000" b="1" i="1" dirty="0">
                <a:ea typeface="Arial Unicode MS" pitchFamily="34" charset="-128"/>
                <a:cs typeface="Arial Unicode MS" pitchFamily="34" charset="-128"/>
              </a:rPr>
              <a:t>Prihodi od donacija, dotacija, subvencIja </a:t>
            </a:r>
            <a:r>
              <a:rPr lang="sr-Latn-RS" sz="2000" b="1" dirty="0">
                <a:ea typeface="Arial Unicode MS" pitchFamily="34" charset="-128"/>
                <a:cs typeface="Arial Unicode MS" pitchFamily="34" charset="-128"/>
              </a:rPr>
              <a:t>i sl. </a:t>
            </a:r>
            <a:r>
              <a:rPr lang="sr-Latn-RS" sz="2000" dirty="0">
                <a:ea typeface="Arial Unicode MS" pitchFamily="34" charset="-128"/>
                <a:cs typeface="Arial Unicode MS" pitchFamily="34" charset="-128"/>
              </a:rPr>
              <a:t>od </a:t>
            </a:r>
            <a:r>
              <a:rPr lang="sr-Latn-RS" sz="2000" b="1" dirty="0">
                <a:solidFill>
                  <a:srgbClr val="0070C0"/>
                </a:solidFill>
                <a:ea typeface="Arial Unicode MS" pitchFamily="34" charset="-128"/>
                <a:cs typeface="Arial Unicode MS" pitchFamily="34" charset="-128"/>
              </a:rPr>
              <a:t>627.261</a:t>
            </a:r>
            <a:r>
              <a:rPr lang="sr-Latn-RS" sz="2000" dirty="0">
                <a:ea typeface="Arial Unicode MS" pitchFamily="34" charset="-128"/>
                <a:cs typeface="Arial Unicode MS" pitchFamily="34" charset="-128"/>
              </a:rPr>
              <a:t> hiljade dinara </a:t>
            </a:r>
            <a:r>
              <a:rPr lang="sr-Latn-RS" sz="2000" b="1" dirty="0">
                <a:ea typeface="Arial Unicode MS" pitchFamily="34" charset="-128"/>
                <a:cs typeface="Arial Unicode MS" pitchFamily="34" charset="-128"/>
              </a:rPr>
              <a:t>viši </a:t>
            </a:r>
            <a:r>
              <a:rPr lang="sr-Latn-RS" sz="2000" dirty="0">
                <a:ea typeface="Arial Unicode MS" pitchFamily="34" charset="-128"/>
                <a:cs typeface="Arial Unicode MS" pitchFamily="34" charset="-128"/>
              </a:rPr>
              <a:t>su u odnosu na prethodnu godinu  za 490% odnosno za 520.835 hiljada RSD i odnose se na prihode od MOS-a  79.000 hiljade RSD, OKS-a 3.710 hiljada dinara, prihoda od donacija 122 hiljade RSD, prihodi od dotacija 484.200 hiljada RSD, Covid pomoć u iznosu 486 hiljada RSD i prihodi od Prize Money-a 59.743 hiljada RSD</a:t>
            </a:r>
            <a:endParaRPr lang="sr-Latn-RS" sz="2000" dirty="0"/>
          </a:p>
        </p:txBody>
      </p:sp>
    </p:spTree>
    <p:extLst>
      <p:ext uri="{BB962C8B-B14F-4D97-AF65-F5344CB8AC3E}">
        <p14:creationId xmlns:p14="http://schemas.microsoft.com/office/powerpoint/2010/main" val="886141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290" y="0"/>
            <a:ext cx="10515600" cy="1325563"/>
          </a:xfrm>
        </p:spPr>
        <p:txBody>
          <a:bodyPr>
            <a:normAutofit/>
          </a:bodyPr>
          <a:lstStyle/>
          <a:p>
            <a:r>
              <a:rPr lang="sr-Latn-RS" sz="3200" b="1" dirty="0">
                <a:solidFill>
                  <a:schemeClr val="accent2"/>
                </a:solidFill>
                <a:latin typeface="Vijaya" pitchFamily="34" charset="0"/>
                <a:cs typeface="Vijaya" pitchFamily="34" charset="0"/>
              </a:rPr>
              <a:t>POSLOVNI PRIHODI</a:t>
            </a:r>
            <a:r>
              <a:rPr lang="sr-Latn-RS" sz="3200" b="1" dirty="0"/>
              <a:t> *ATP+COVID pomoć</a:t>
            </a:r>
            <a:endParaRPr lang="sr-Latn-RS" sz="3200" dirty="0">
              <a:solidFill>
                <a:schemeClr val="accent2"/>
              </a:solidFill>
            </a:endParaRPr>
          </a:p>
        </p:txBody>
      </p:sp>
      <p:sp>
        <p:nvSpPr>
          <p:cNvPr id="3" name="Content Placeholder 2"/>
          <p:cNvSpPr>
            <a:spLocks noGrp="1"/>
          </p:cNvSpPr>
          <p:nvPr>
            <p:ph idx="1"/>
          </p:nvPr>
        </p:nvSpPr>
        <p:spPr>
          <a:xfrm>
            <a:off x="330200" y="1562100"/>
            <a:ext cx="11480800" cy="4614863"/>
          </a:xfrm>
        </p:spPr>
        <p:txBody>
          <a:bodyPr>
            <a:normAutofit/>
          </a:bodyPr>
          <a:lstStyle/>
          <a:p>
            <a:r>
              <a:rPr lang="sr-Latn-RS" sz="2000" b="1" dirty="0">
                <a:solidFill>
                  <a:srgbClr val="0070C0"/>
                </a:solidFill>
                <a:ea typeface="Arial Unicode MS" pitchFamily="34" charset="-128"/>
                <a:cs typeface="Arial Unicode MS" pitchFamily="34" charset="-128"/>
              </a:rPr>
              <a:t>Poslovni prihodi u iznosu od 145.967 hiljada dinara su viši u odnosu na prethodnu godinu za 21%</a:t>
            </a:r>
            <a:r>
              <a:rPr lang="sr-Latn-RS" sz="2000" dirty="0">
                <a:ea typeface="Arial Unicode MS" pitchFamily="34" charset="-128"/>
                <a:cs typeface="Arial Unicode MS" pitchFamily="34" charset="-128"/>
              </a:rPr>
              <a:t>.</a:t>
            </a:r>
          </a:p>
          <a:p>
            <a:endParaRPr lang="sr-Latn-RS" sz="2000" i="1" dirty="0">
              <a:ea typeface="Arial Unicode MS" pitchFamily="34" charset="-128"/>
              <a:cs typeface="Arial Unicode MS" pitchFamily="34" charset="-128"/>
            </a:endParaRPr>
          </a:p>
          <a:p>
            <a:r>
              <a:rPr lang="sr-Latn-RS" sz="2000" b="1" i="1" dirty="0">
                <a:ea typeface="Arial Unicode MS" pitchFamily="34" charset="-128"/>
                <a:cs typeface="Arial Unicode MS" pitchFamily="34" charset="-128"/>
              </a:rPr>
              <a:t>Prihodi od prodaje  proizvoda i usluga</a:t>
            </a:r>
            <a:r>
              <a:rPr lang="sr-Latn-RS" sz="2000" i="1" dirty="0">
                <a:ea typeface="Arial Unicode MS" pitchFamily="34" charset="-128"/>
                <a:cs typeface="Arial Unicode MS" pitchFamily="34" charset="-128"/>
              </a:rPr>
              <a:t> </a:t>
            </a:r>
            <a:r>
              <a:rPr lang="sr-Latn-RS" sz="2000" dirty="0">
                <a:ea typeface="Arial Unicode MS" pitchFamily="34" charset="-128"/>
                <a:cs typeface="Arial Unicode MS" pitchFamily="34" charset="-128"/>
              </a:rPr>
              <a:t>u iznosu od </a:t>
            </a:r>
            <a:r>
              <a:rPr lang="sr-Latn-RS" sz="2000" b="1" dirty="0">
                <a:solidFill>
                  <a:srgbClr val="0070C0"/>
                </a:solidFill>
                <a:ea typeface="Arial Unicode MS" pitchFamily="34" charset="-128"/>
                <a:cs typeface="Arial Unicode MS" pitchFamily="34" charset="-128"/>
              </a:rPr>
              <a:t>276</a:t>
            </a:r>
            <a:r>
              <a:rPr lang="sr-Latn-RS" sz="2000" dirty="0">
                <a:ea typeface="Arial Unicode MS" pitchFamily="34" charset="-128"/>
                <a:cs typeface="Arial Unicode MS" pitchFamily="34" charset="-128"/>
              </a:rPr>
              <a:t> hiljada RSD odnose se na prihode od usluga na domaćem tržištu i </a:t>
            </a:r>
            <a:r>
              <a:rPr lang="sr-Latn-RS" sz="2000" b="1" dirty="0">
                <a:ea typeface="Arial Unicode MS" pitchFamily="34" charset="-128"/>
                <a:cs typeface="Arial Unicode MS" pitchFamily="34" charset="-128"/>
              </a:rPr>
              <a:t>niži</a:t>
            </a:r>
            <a:r>
              <a:rPr lang="sr-Latn-RS" sz="2000" dirty="0">
                <a:ea typeface="Arial Unicode MS" pitchFamily="34" charset="-128"/>
                <a:cs typeface="Arial Unicode MS" pitchFamily="34" charset="-128"/>
              </a:rPr>
              <a:t> su u odnosu na prethodnu godinu za 11.482 hiljade RSD.  (98%)</a:t>
            </a:r>
          </a:p>
          <a:p>
            <a:pPr marL="0" indent="0">
              <a:buNone/>
            </a:pPr>
            <a:endParaRPr lang="en-US" sz="2000" dirty="0">
              <a:ea typeface="Arial Unicode MS" pitchFamily="34" charset="-128"/>
              <a:cs typeface="Arial Unicode MS" pitchFamily="34" charset="-128"/>
            </a:endParaRPr>
          </a:p>
          <a:p>
            <a:r>
              <a:rPr lang="sr-Latn-RS" sz="2000" b="1" i="1" dirty="0">
                <a:ea typeface="Arial Unicode MS" pitchFamily="34" charset="-128"/>
                <a:cs typeface="Arial Unicode MS" pitchFamily="34" charset="-128"/>
              </a:rPr>
              <a:t>Prihodi od članarina i članskih </a:t>
            </a:r>
            <a:r>
              <a:rPr lang="sr-Latn-RS" sz="2000" b="1" dirty="0">
                <a:ea typeface="Arial Unicode MS" pitchFamily="34" charset="-128"/>
                <a:cs typeface="Arial Unicode MS" pitchFamily="34" charset="-128"/>
              </a:rPr>
              <a:t>doprinosa</a:t>
            </a:r>
            <a:r>
              <a:rPr lang="sr-Latn-RS" sz="2000" dirty="0">
                <a:ea typeface="Arial Unicode MS" pitchFamily="34" charset="-128"/>
                <a:cs typeface="Arial Unicode MS" pitchFamily="34" charset="-128"/>
              </a:rPr>
              <a:t> od </a:t>
            </a:r>
            <a:r>
              <a:rPr lang="sr-Latn-RS" sz="2000" b="1" dirty="0">
                <a:solidFill>
                  <a:srgbClr val="0070C0"/>
                </a:solidFill>
                <a:ea typeface="Arial Unicode MS" pitchFamily="34" charset="-128"/>
                <a:cs typeface="Arial Unicode MS" pitchFamily="34" charset="-128"/>
              </a:rPr>
              <a:t>2.630 </a:t>
            </a:r>
            <a:r>
              <a:rPr lang="sr-Latn-RS" sz="2000" dirty="0">
                <a:ea typeface="Arial Unicode MS" pitchFamily="34" charset="-128"/>
                <a:cs typeface="Arial Unicode MS" pitchFamily="34" charset="-128"/>
              </a:rPr>
              <a:t>hiljada RSD odnose se na članarine fizičkih i pravnih lica i ovaj prihod je </a:t>
            </a:r>
            <a:r>
              <a:rPr lang="sr-Latn-RS" sz="2000" b="1" dirty="0">
                <a:ea typeface="Arial Unicode MS" pitchFamily="34" charset="-128"/>
                <a:cs typeface="Arial Unicode MS" pitchFamily="34" charset="-128"/>
              </a:rPr>
              <a:t>manji </a:t>
            </a:r>
            <a:r>
              <a:rPr lang="sr-Latn-RS" sz="2000" dirty="0">
                <a:ea typeface="Arial Unicode MS" pitchFamily="34" charset="-128"/>
                <a:cs typeface="Arial Unicode MS" pitchFamily="34" charset="-128"/>
              </a:rPr>
              <a:t>u odnosu na  prethodnu godinu za 149 hiljada RSD. (5%)</a:t>
            </a:r>
          </a:p>
          <a:p>
            <a:endParaRPr lang="sr-Latn-RS" sz="2000" dirty="0">
              <a:ea typeface="Arial Unicode MS" pitchFamily="34" charset="-128"/>
              <a:cs typeface="Arial Unicode MS" pitchFamily="34" charset="-128"/>
            </a:endParaRPr>
          </a:p>
          <a:p>
            <a:r>
              <a:rPr lang="sr-Latn-RS" sz="2000" b="1" i="1" dirty="0">
                <a:ea typeface="Arial Unicode MS" pitchFamily="34" charset="-128"/>
                <a:cs typeface="Arial Unicode MS" pitchFamily="34" charset="-128"/>
              </a:rPr>
              <a:t>Prihodi od donacija, dotacija, subvencIja </a:t>
            </a:r>
            <a:r>
              <a:rPr lang="sr-Latn-RS" sz="2000" b="1" dirty="0">
                <a:ea typeface="Arial Unicode MS" pitchFamily="34" charset="-128"/>
                <a:cs typeface="Arial Unicode MS" pitchFamily="34" charset="-128"/>
              </a:rPr>
              <a:t>i sl. </a:t>
            </a:r>
            <a:r>
              <a:rPr lang="sr-Latn-RS" sz="2000" dirty="0">
                <a:ea typeface="Arial Unicode MS" pitchFamily="34" charset="-128"/>
                <a:cs typeface="Arial Unicode MS" pitchFamily="34" charset="-128"/>
              </a:rPr>
              <a:t>od </a:t>
            </a:r>
            <a:r>
              <a:rPr lang="sr-Latn-RS" sz="2000" b="1" dirty="0">
                <a:solidFill>
                  <a:srgbClr val="0070C0"/>
                </a:solidFill>
                <a:ea typeface="Arial Unicode MS" pitchFamily="34" charset="-128"/>
                <a:cs typeface="Arial Unicode MS" pitchFamily="34" charset="-128"/>
              </a:rPr>
              <a:t>143.061</a:t>
            </a:r>
            <a:r>
              <a:rPr lang="sr-Latn-RS" sz="2000" dirty="0">
                <a:ea typeface="Arial Unicode MS" pitchFamily="34" charset="-128"/>
                <a:cs typeface="Arial Unicode MS" pitchFamily="34" charset="-128"/>
              </a:rPr>
              <a:t> hiljade dinara </a:t>
            </a:r>
            <a:r>
              <a:rPr lang="sr-Latn-RS" sz="2000" b="1" dirty="0">
                <a:ea typeface="Arial Unicode MS" pitchFamily="34" charset="-128"/>
                <a:cs typeface="Arial Unicode MS" pitchFamily="34" charset="-128"/>
              </a:rPr>
              <a:t>viši </a:t>
            </a:r>
            <a:r>
              <a:rPr lang="sr-Latn-RS" sz="2000" dirty="0">
                <a:ea typeface="Arial Unicode MS" pitchFamily="34" charset="-128"/>
                <a:cs typeface="Arial Unicode MS" pitchFamily="34" charset="-128"/>
              </a:rPr>
              <a:t>su u odnosu na prethodnu godinu  za 35% odnosno za 36.635 hiljada RSD i odnose se na prihode od MOS-a  79.000 hiljade RSD, OKS-a 3.710 hiljada dinara, prihoda od donacija 122 hiljade RSD, Covid pomoć u iznosu 486 hiljada RSD i prihodi od Prize Money-a 59.743 hiljada RSD</a:t>
            </a:r>
            <a:endParaRPr lang="sr-Latn-RS" sz="2000" dirty="0"/>
          </a:p>
        </p:txBody>
      </p:sp>
    </p:spTree>
    <p:extLst>
      <p:ext uri="{BB962C8B-B14F-4D97-AF65-F5344CB8AC3E}">
        <p14:creationId xmlns:p14="http://schemas.microsoft.com/office/powerpoint/2010/main" val="2800039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930" y="0"/>
            <a:ext cx="10515600" cy="1692322"/>
          </a:xfrm>
        </p:spPr>
        <p:txBody>
          <a:bodyPr>
            <a:normAutofit/>
          </a:bodyPr>
          <a:lstStyle/>
          <a:p>
            <a:r>
              <a:rPr lang="sr-Latn-RS" sz="3600" b="1" dirty="0">
                <a:latin typeface="Vijaya" pitchFamily="34" charset="0"/>
                <a:cs typeface="Vijaya" pitchFamily="34" charset="0"/>
              </a:rPr>
              <a:t>          POSLOVNI RASHODI</a:t>
            </a:r>
            <a:endParaRPr lang="sr-Latn-RS" sz="3600" dirty="0"/>
          </a:p>
        </p:txBody>
      </p:sp>
      <p:graphicFrame>
        <p:nvGraphicFramePr>
          <p:cNvPr id="3" name="Table 2"/>
          <p:cNvGraphicFramePr>
            <a:graphicFrameLocks noGrp="1"/>
          </p:cNvGraphicFramePr>
          <p:nvPr>
            <p:extLst>
              <p:ext uri="{D42A27DB-BD31-4B8C-83A1-F6EECF244321}">
                <p14:modId xmlns:p14="http://schemas.microsoft.com/office/powerpoint/2010/main" val="1004800874"/>
              </p:ext>
            </p:extLst>
          </p:nvPr>
        </p:nvGraphicFramePr>
        <p:xfrm>
          <a:off x="2041311" y="1577847"/>
          <a:ext cx="8127999" cy="3604418"/>
        </p:xfrm>
        <a:graphic>
          <a:graphicData uri="http://schemas.openxmlformats.org/drawingml/2006/table">
            <a:tbl>
              <a:tblPr firstRow="1" bandRow="1">
                <a:tableStyleId>{17292A2E-F333-43FB-9621-5CBBE7FDCDCB}</a:tableStyleId>
              </a:tblPr>
              <a:tblGrid>
                <a:gridCol w="3909112">
                  <a:extLst>
                    <a:ext uri="{9D8B030D-6E8A-4147-A177-3AD203B41FA5}">
                      <a16:colId xmlns:a16="http://schemas.microsoft.com/office/drawing/2014/main" val="20000"/>
                    </a:ext>
                  </a:extLst>
                </a:gridCol>
                <a:gridCol w="2347415">
                  <a:extLst>
                    <a:ext uri="{9D8B030D-6E8A-4147-A177-3AD203B41FA5}">
                      <a16:colId xmlns:a16="http://schemas.microsoft.com/office/drawing/2014/main" val="20001"/>
                    </a:ext>
                  </a:extLst>
                </a:gridCol>
                <a:gridCol w="1871472">
                  <a:extLst>
                    <a:ext uri="{9D8B030D-6E8A-4147-A177-3AD203B41FA5}">
                      <a16:colId xmlns:a16="http://schemas.microsoft.com/office/drawing/2014/main" val="20002"/>
                    </a:ext>
                  </a:extLst>
                </a:gridCol>
              </a:tblGrid>
              <a:tr h="426195">
                <a:tc>
                  <a:txBody>
                    <a:bodyPr/>
                    <a:lstStyle/>
                    <a:p>
                      <a:endParaRPr lang="sr-Latn-RS" dirty="0"/>
                    </a:p>
                  </a:txBody>
                  <a:tcPr/>
                </a:tc>
                <a:tc>
                  <a:txBody>
                    <a:bodyPr/>
                    <a:lstStyle/>
                    <a:p>
                      <a:pPr algn="ctr"/>
                      <a:r>
                        <a:rPr lang="sr-Latn-RS" b="1" dirty="0"/>
                        <a:t>2021</a:t>
                      </a:r>
                    </a:p>
                  </a:txBody>
                  <a:tcPr anchor="ctr"/>
                </a:tc>
                <a:tc>
                  <a:txBody>
                    <a:bodyPr/>
                    <a:lstStyle/>
                    <a:p>
                      <a:pPr algn="ctr"/>
                      <a:r>
                        <a:rPr lang="sr-Latn-RS" b="1" dirty="0"/>
                        <a:t>2020</a:t>
                      </a:r>
                    </a:p>
                  </a:txBody>
                  <a:tcPr anchor="ctr"/>
                </a:tc>
                <a:extLst>
                  <a:ext uri="{0D108BD9-81ED-4DB2-BD59-A6C34878D82A}">
                    <a16:rowId xmlns:a16="http://schemas.microsoft.com/office/drawing/2014/main" val="10000"/>
                  </a:ext>
                </a:extLst>
              </a:tr>
              <a:tr h="520794">
                <a:tc>
                  <a:txBody>
                    <a:bodyPr/>
                    <a:lstStyle/>
                    <a:p>
                      <a:r>
                        <a:rPr lang="sr-Latn-RS" b="1" dirty="0"/>
                        <a:t>UKUPNO</a:t>
                      </a:r>
                      <a:r>
                        <a:rPr lang="sr-Latn-RS" b="1" baseline="0" dirty="0"/>
                        <a:t> POSLOVNI RASHODI</a:t>
                      </a:r>
                      <a:endParaRPr lang="sr-Latn-RS" b="1" dirty="0"/>
                    </a:p>
                  </a:txBody>
                  <a:tcPr anchor="ctr"/>
                </a:tc>
                <a:tc>
                  <a:txBody>
                    <a:bodyPr/>
                    <a:lstStyle/>
                    <a:p>
                      <a:pPr algn="r"/>
                      <a:r>
                        <a:rPr lang="sr-Latn-RS" b="1" dirty="0"/>
                        <a:t>632.532</a:t>
                      </a:r>
                      <a:endParaRPr lang="en-US" b="1" dirty="0"/>
                    </a:p>
                  </a:txBody>
                  <a:tcPr anchor="ctr"/>
                </a:tc>
                <a:tc>
                  <a:txBody>
                    <a:bodyPr/>
                    <a:lstStyle/>
                    <a:p>
                      <a:pPr algn="r"/>
                      <a:r>
                        <a:rPr lang="sr-Latn-RS" b="1" dirty="0"/>
                        <a:t>128.195</a:t>
                      </a:r>
                      <a:endParaRPr lang="en-US" b="1" dirty="0"/>
                    </a:p>
                  </a:txBody>
                  <a:tcPr anchor="ctr"/>
                </a:tc>
                <a:extLst>
                  <a:ext uri="{0D108BD9-81ED-4DB2-BD59-A6C34878D82A}">
                    <a16:rowId xmlns:a16="http://schemas.microsoft.com/office/drawing/2014/main" val="10001"/>
                  </a:ext>
                </a:extLst>
              </a:tr>
              <a:tr h="604036">
                <a:tc>
                  <a:txBody>
                    <a:bodyPr/>
                    <a:lstStyle/>
                    <a:p>
                      <a:r>
                        <a:rPr lang="sr-Latn-RS" dirty="0"/>
                        <a:t>TROŠKOVI MATERIJALA I ENERGIJE</a:t>
                      </a:r>
                    </a:p>
                  </a:txBody>
                  <a:tcPr anchor="ctr"/>
                </a:tc>
                <a:tc>
                  <a:txBody>
                    <a:bodyPr/>
                    <a:lstStyle/>
                    <a:p>
                      <a:pPr algn="r"/>
                      <a:r>
                        <a:rPr lang="sr-Latn-RS" dirty="0"/>
                        <a:t>3.814</a:t>
                      </a:r>
                      <a:endParaRPr lang="en-US" dirty="0"/>
                    </a:p>
                  </a:txBody>
                  <a:tcPr anchor="ctr"/>
                </a:tc>
                <a:tc>
                  <a:txBody>
                    <a:bodyPr/>
                    <a:lstStyle/>
                    <a:p>
                      <a:pPr algn="r"/>
                      <a:r>
                        <a:rPr lang="sr-Latn-RS" dirty="0"/>
                        <a:t>7.432</a:t>
                      </a:r>
                      <a:endParaRPr lang="en-US" dirty="0"/>
                    </a:p>
                  </a:txBody>
                  <a:tcPr anchor="ctr"/>
                </a:tc>
                <a:extLst>
                  <a:ext uri="{0D108BD9-81ED-4DB2-BD59-A6C34878D82A}">
                    <a16:rowId xmlns:a16="http://schemas.microsoft.com/office/drawing/2014/main" val="10002"/>
                  </a:ext>
                </a:extLst>
              </a:tr>
              <a:tr h="728221">
                <a:tc>
                  <a:txBody>
                    <a:bodyPr/>
                    <a:lstStyle/>
                    <a:p>
                      <a:r>
                        <a:rPr lang="sr-Latn-RS" dirty="0"/>
                        <a:t>TROŠKOVI ZARADA, NAKNADA ZARADA I OSTALI LIČNI RASHODI</a:t>
                      </a:r>
                    </a:p>
                  </a:txBody>
                  <a:tcPr anchor="ctr"/>
                </a:tc>
                <a:tc>
                  <a:txBody>
                    <a:bodyPr/>
                    <a:lstStyle/>
                    <a:p>
                      <a:pPr algn="r"/>
                      <a:r>
                        <a:rPr lang="sr-Latn-RS" dirty="0"/>
                        <a:t>74.073</a:t>
                      </a:r>
                      <a:endParaRPr lang="en-US" dirty="0"/>
                    </a:p>
                  </a:txBody>
                  <a:tcPr anchor="ctr"/>
                </a:tc>
                <a:tc>
                  <a:txBody>
                    <a:bodyPr/>
                    <a:lstStyle/>
                    <a:p>
                      <a:pPr algn="r"/>
                      <a:r>
                        <a:rPr lang="sr-Latn-RS" dirty="0"/>
                        <a:t>45.764</a:t>
                      </a:r>
                      <a:endParaRPr lang="en-US" dirty="0"/>
                    </a:p>
                  </a:txBody>
                  <a:tcPr anchor="ctr"/>
                </a:tc>
                <a:extLst>
                  <a:ext uri="{0D108BD9-81ED-4DB2-BD59-A6C34878D82A}">
                    <a16:rowId xmlns:a16="http://schemas.microsoft.com/office/drawing/2014/main" val="10003"/>
                  </a:ext>
                </a:extLst>
              </a:tr>
              <a:tr h="472782">
                <a:tc>
                  <a:txBody>
                    <a:bodyPr/>
                    <a:lstStyle/>
                    <a:p>
                      <a:r>
                        <a:rPr lang="sr-Latn-RS" dirty="0"/>
                        <a:t>TROŠKOVI PROIZVODNIH USLUGA</a:t>
                      </a:r>
                    </a:p>
                  </a:txBody>
                  <a:tcPr anchor="ctr"/>
                </a:tc>
                <a:tc>
                  <a:txBody>
                    <a:bodyPr/>
                    <a:lstStyle/>
                    <a:p>
                      <a:pPr algn="r"/>
                      <a:r>
                        <a:rPr lang="sr-Latn-RS" dirty="0"/>
                        <a:t>54.086</a:t>
                      </a:r>
                      <a:endParaRPr lang="en-US" dirty="0"/>
                    </a:p>
                  </a:txBody>
                  <a:tcPr anchor="ctr"/>
                </a:tc>
                <a:tc>
                  <a:txBody>
                    <a:bodyPr/>
                    <a:lstStyle/>
                    <a:p>
                      <a:pPr algn="r"/>
                      <a:r>
                        <a:rPr lang="sr-Latn-RS" dirty="0"/>
                        <a:t>44.981</a:t>
                      </a:r>
                      <a:endParaRPr lang="en-US" dirty="0"/>
                    </a:p>
                  </a:txBody>
                  <a:tcPr anchor="ctr"/>
                </a:tc>
                <a:extLst>
                  <a:ext uri="{0D108BD9-81ED-4DB2-BD59-A6C34878D82A}">
                    <a16:rowId xmlns:a16="http://schemas.microsoft.com/office/drawing/2014/main" val="10004"/>
                  </a:ext>
                </a:extLst>
              </a:tr>
              <a:tr h="426195">
                <a:tc>
                  <a:txBody>
                    <a:bodyPr/>
                    <a:lstStyle/>
                    <a:p>
                      <a:r>
                        <a:rPr lang="sr-Latn-RS" dirty="0"/>
                        <a:t>TROŠKOVI AMORTIZACIJE</a:t>
                      </a:r>
                    </a:p>
                  </a:txBody>
                  <a:tcPr anchor="ctr"/>
                </a:tc>
                <a:tc>
                  <a:txBody>
                    <a:bodyPr/>
                    <a:lstStyle/>
                    <a:p>
                      <a:pPr algn="r"/>
                      <a:r>
                        <a:rPr lang="sr-Latn-RS" dirty="0"/>
                        <a:t>249</a:t>
                      </a:r>
                      <a:endParaRPr lang="en-US" dirty="0"/>
                    </a:p>
                  </a:txBody>
                  <a:tcPr anchor="ctr"/>
                </a:tc>
                <a:tc>
                  <a:txBody>
                    <a:bodyPr/>
                    <a:lstStyle/>
                    <a:p>
                      <a:pPr algn="r"/>
                      <a:r>
                        <a:rPr lang="sr-Latn-RS" dirty="0"/>
                        <a:t>412</a:t>
                      </a:r>
                      <a:endParaRPr lang="en-US" dirty="0"/>
                    </a:p>
                  </a:txBody>
                  <a:tcPr anchor="ctr"/>
                </a:tc>
                <a:extLst>
                  <a:ext uri="{0D108BD9-81ED-4DB2-BD59-A6C34878D82A}">
                    <a16:rowId xmlns:a16="http://schemas.microsoft.com/office/drawing/2014/main" val="10005"/>
                  </a:ext>
                </a:extLst>
              </a:tr>
              <a:tr h="426195">
                <a:tc>
                  <a:txBody>
                    <a:bodyPr/>
                    <a:lstStyle/>
                    <a:p>
                      <a:r>
                        <a:rPr lang="sr-Latn-RS" dirty="0"/>
                        <a:t>NEMATERIJALNI TROŠKOVI</a:t>
                      </a:r>
                    </a:p>
                  </a:txBody>
                  <a:tcPr anchor="ctr"/>
                </a:tc>
                <a:tc>
                  <a:txBody>
                    <a:bodyPr/>
                    <a:lstStyle/>
                    <a:p>
                      <a:pPr algn="r"/>
                      <a:r>
                        <a:rPr lang="sr-Latn-RS" dirty="0"/>
                        <a:t>500.310</a:t>
                      </a:r>
                      <a:endParaRPr lang="en-US" dirty="0"/>
                    </a:p>
                  </a:txBody>
                  <a:tcPr anchor="ctr"/>
                </a:tc>
                <a:tc>
                  <a:txBody>
                    <a:bodyPr/>
                    <a:lstStyle/>
                    <a:p>
                      <a:pPr algn="r"/>
                      <a:r>
                        <a:rPr lang="sr-Latn-RS" dirty="0"/>
                        <a:t>29.606</a:t>
                      </a:r>
                      <a:endParaRPr lang="en-US"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73315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930" y="0"/>
            <a:ext cx="10515600" cy="1692322"/>
          </a:xfrm>
        </p:spPr>
        <p:txBody>
          <a:bodyPr>
            <a:normAutofit/>
          </a:bodyPr>
          <a:lstStyle/>
          <a:p>
            <a:r>
              <a:rPr lang="sr-Latn-RS" sz="3600" b="1" dirty="0">
                <a:latin typeface="Vijaya" pitchFamily="34" charset="0"/>
                <a:cs typeface="Vijaya" pitchFamily="34" charset="0"/>
              </a:rPr>
              <a:t>          POSLOVNI RASHODI – </a:t>
            </a:r>
            <a:r>
              <a:rPr lang="sr-Latn-RS" sz="3600" b="1" dirty="0"/>
              <a:t>*ATP+COVID pomoć</a:t>
            </a:r>
            <a:endParaRPr lang="sr-Latn-RS" sz="3600" dirty="0"/>
          </a:p>
        </p:txBody>
      </p:sp>
      <p:graphicFrame>
        <p:nvGraphicFramePr>
          <p:cNvPr id="3" name="Table 2"/>
          <p:cNvGraphicFramePr>
            <a:graphicFrameLocks noGrp="1"/>
          </p:cNvGraphicFramePr>
          <p:nvPr>
            <p:extLst>
              <p:ext uri="{D42A27DB-BD31-4B8C-83A1-F6EECF244321}">
                <p14:modId xmlns:p14="http://schemas.microsoft.com/office/powerpoint/2010/main" val="1022196663"/>
              </p:ext>
            </p:extLst>
          </p:nvPr>
        </p:nvGraphicFramePr>
        <p:xfrm>
          <a:off x="2041311" y="1577847"/>
          <a:ext cx="8127999" cy="3604418"/>
        </p:xfrm>
        <a:graphic>
          <a:graphicData uri="http://schemas.openxmlformats.org/drawingml/2006/table">
            <a:tbl>
              <a:tblPr firstRow="1" bandRow="1">
                <a:tableStyleId>{17292A2E-F333-43FB-9621-5CBBE7FDCDCB}</a:tableStyleId>
              </a:tblPr>
              <a:tblGrid>
                <a:gridCol w="3909112">
                  <a:extLst>
                    <a:ext uri="{9D8B030D-6E8A-4147-A177-3AD203B41FA5}">
                      <a16:colId xmlns:a16="http://schemas.microsoft.com/office/drawing/2014/main" val="20000"/>
                    </a:ext>
                  </a:extLst>
                </a:gridCol>
                <a:gridCol w="2347415">
                  <a:extLst>
                    <a:ext uri="{9D8B030D-6E8A-4147-A177-3AD203B41FA5}">
                      <a16:colId xmlns:a16="http://schemas.microsoft.com/office/drawing/2014/main" val="20001"/>
                    </a:ext>
                  </a:extLst>
                </a:gridCol>
                <a:gridCol w="1871472">
                  <a:extLst>
                    <a:ext uri="{9D8B030D-6E8A-4147-A177-3AD203B41FA5}">
                      <a16:colId xmlns:a16="http://schemas.microsoft.com/office/drawing/2014/main" val="20002"/>
                    </a:ext>
                  </a:extLst>
                </a:gridCol>
              </a:tblGrid>
              <a:tr h="426195">
                <a:tc>
                  <a:txBody>
                    <a:bodyPr/>
                    <a:lstStyle/>
                    <a:p>
                      <a:endParaRPr lang="sr-Latn-RS" dirty="0"/>
                    </a:p>
                  </a:txBody>
                  <a:tcPr/>
                </a:tc>
                <a:tc>
                  <a:txBody>
                    <a:bodyPr/>
                    <a:lstStyle/>
                    <a:p>
                      <a:pPr algn="ctr"/>
                      <a:r>
                        <a:rPr lang="sr-Latn-RS" b="1" dirty="0"/>
                        <a:t>2021</a:t>
                      </a:r>
                    </a:p>
                  </a:txBody>
                  <a:tcPr anchor="ctr"/>
                </a:tc>
                <a:tc>
                  <a:txBody>
                    <a:bodyPr/>
                    <a:lstStyle/>
                    <a:p>
                      <a:pPr algn="ctr"/>
                      <a:r>
                        <a:rPr lang="sr-Latn-RS" b="1" dirty="0"/>
                        <a:t>2020</a:t>
                      </a:r>
                    </a:p>
                  </a:txBody>
                  <a:tcPr anchor="ctr"/>
                </a:tc>
                <a:extLst>
                  <a:ext uri="{0D108BD9-81ED-4DB2-BD59-A6C34878D82A}">
                    <a16:rowId xmlns:a16="http://schemas.microsoft.com/office/drawing/2014/main" val="10000"/>
                  </a:ext>
                </a:extLst>
              </a:tr>
              <a:tr h="520794">
                <a:tc>
                  <a:txBody>
                    <a:bodyPr/>
                    <a:lstStyle/>
                    <a:p>
                      <a:r>
                        <a:rPr lang="sr-Latn-RS" b="1" dirty="0"/>
                        <a:t>UKUPNO</a:t>
                      </a:r>
                      <a:r>
                        <a:rPr lang="sr-Latn-RS" b="1" baseline="0" dirty="0"/>
                        <a:t> POSLOVNI RASHODI</a:t>
                      </a:r>
                      <a:endParaRPr lang="sr-Latn-RS" b="1" dirty="0"/>
                    </a:p>
                  </a:txBody>
                  <a:tcPr anchor="ctr"/>
                </a:tc>
                <a:tc>
                  <a:txBody>
                    <a:bodyPr/>
                    <a:lstStyle/>
                    <a:p>
                      <a:pPr algn="r"/>
                      <a:r>
                        <a:rPr lang="sr-Latn-RS" b="1"/>
                        <a:t>148.332</a:t>
                      </a:r>
                      <a:endParaRPr lang="en-US" b="1" dirty="0"/>
                    </a:p>
                  </a:txBody>
                  <a:tcPr anchor="ctr"/>
                </a:tc>
                <a:tc>
                  <a:txBody>
                    <a:bodyPr/>
                    <a:lstStyle/>
                    <a:p>
                      <a:pPr algn="r"/>
                      <a:r>
                        <a:rPr lang="sr-Latn-RS" b="1" dirty="0"/>
                        <a:t>128.195</a:t>
                      </a:r>
                      <a:endParaRPr lang="en-US" b="1" dirty="0"/>
                    </a:p>
                  </a:txBody>
                  <a:tcPr anchor="ctr"/>
                </a:tc>
                <a:extLst>
                  <a:ext uri="{0D108BD9-81ED-4DB2-BD59-A6C34878D82A}">
                    <a16:rowId xmlns:a16="http://schemas.microsoft.com/office/drawing/2014/main" val="10001"/>
                  </a:ext>
                </a:extLst>
              </a:tr>
              <a:tr h="604036">
                <a:tc>
                  <a:txBody>
                    <a:bodyPr/>
                    <a:lstStyle/>
                    <a:p>
                      <a:r>
                        <a:rPr lang="sr-Latn-RS" dirty="0"/>
                        <a:t>TROŠKOVI MATERIJALA I ENERGIJE</a:t>
                      </a:r>
                    </a:p>
                  </a:txBody>
                  <a:tcPr anchor="ctr"/>
                </a:tc>
                <a:tc>
                  <a:txBody>
                    <a:bodyPr/>
                    <a:lstStyle/>
                    <a:p>
                      <a:pPr algn="r"/>
                      <a:r>
                        <a:rPr lang="sr-Latn-RS" dirty="0"/>
                        <a:t>3.814</a:t>
                      </a:r>
                      <a:endParaRPr lang="en-US" dirty="0"/>
                    </a:p>
                  </a:txBody>
                  <a:tcPr anchor="ctr"/>
                </a:tc>
                <a:tc>
                  <a:txBody>
                    <a:bodyPr/>
                    <a:lstStyle/>
                    <a:p>
                      <a:pPr algn="r"/>
                      <a:r>
                        <a:rPr lang="sr-Latn-RS" dirty="0"/>
                        <a:t>7.432</a:t>
                      </a:r>
                      <a:endParaRPr lang="en-US" dirty="0"/>
                    </a:p>
                  </a:txBody>
                  <a:tcPr anchor="ctr"/>
                </a:tc>
                <a:extLst>
                  <a:ext uri="{0D108BD9-81ED-4DB2-BD59-A6C34878D82A}">
                    <a16:rowId xmlns:a16="http://schemas.microsoft.com/office/drawing/2014/main" val="10002"/>
                  </a:ext>
                </a:extLst>
              </a:tr>
              <a:tr h="728221">
                <a:tc>
                  <a:txBody>
                    <a:bodyPr/>
                    <a:lstStyle/>
                    <a:p>
                      <a:r>
                        <a:rPr lang="sr-Latn-RS" dirty="0"/>
                        <a:t>TROŠKOVI ZARADA, NAKNADA ZARADA I OSTALI LIČNI RASHODI</a:t>
                      </a:r>
                    </a:p>
                  </a:txBody>
                  <a:tcPr anchor="ctr"/>
                </a:tc>
                <a:tc>
                  <a:txBody>
                    <a:bodyPr/>
                    <a:lstStyle/>
                    <a:p>
                      <a:pPr algn="r"/>
                      <a:r>
                        <a:rPr lang="sr-Latn-RS" dirty="0"/>
                        <a:t>74.073</a:t>
                      </a:r>
                      <a:endParaRPr lang="en-US" dirty="0"/>
                    </a:p>
                  </a:txBody>
                  <a:tcPr anchor="ctr"/>
                </a:tc>
                <a:tc>
                  <a:txBody>
                    <a:bodyPr/>
                    <a:lstStyle/>
                    <a:p>
                      <a:pPr algn="r"/>
                      <a:r>
                        <a:rPr lang="sr-Latn-RS" dirty="0"/>
                        <a:t>45.764</a:t>
                      </a:r>
                      <a:endParaRPr lang="en-US" dirty="0"/>
                    </a:p>
                  </a:txBody>
                  <a:tcPr anchor="ctr"/>
                </a:tc>
                <a:extLst>
                  <a:ext uri="{0D108BD9-81ED-4DB2-BD59-A6C34878D82A}">
                    <a16:rowId xmlns:a16="http://schemas.microsoft.com/office/drawing/2014/main" val="10003"/>
                  </a:ext>
                </a:extLst>
              </a:tr>
              <a:tr h="472782">
                <a:tc>
                  <a:txBody>
                    <a:bodyPr/>
                    <a:lstStyle/>
                    <a:p>
                      <a:r>
                        <a:rPr lang="sr-Latn-RS" dirty="0"/>
                        <a:t>TROŠKOVI PROIZVODNIH USLUGA</a:t>
                      </a:r>
                    </a:p>
                  </a:txBody>
                  <a:tcPr anchor="ctr"/>
                </a:tc>
                <a:tc>
                  <a:txBody>
                    <a:bodyPr/>
                    <a:lstStyle/>
                    <a:p>
                      <a:pPr algn="r"/>
                      <a:r>
                        <a:rPr lang="sr-Latn-RS" dirty="0"/>
                        <a:t>54.086</a:t>
                      </a:r>
                      <a:endParaRPr lang="en-US" dirty="0"/>
                    </a:p>
                  </a:txBody>
                  <a:tcPr anchor="ctr"/>
                </a:tc>
                <a:tc>
                  <a:txBody>
                    <a:bodyPr/>
                    <a:lstStyle/>
                    <a:p>
                      <a:pPr algn="r"/>
                      <a:r>
                        <a:rPr lang="sr-Latn-RS" dirty="0"/>
                        <a:t>44.981</a:t>
                      </a:r>
                      <a:endParaRPr lang="en-US" dirty="0"/>
                    </a:p>
                  </a:txBody>
                  <a:tcPr anchor="ctr"/>
                </a:tc>
                <a:extLst>
                  <a:ext uri="{0D108BD9-81ED-4DB2-BD59-A6C34878D82A}">
                    <a16:rowId xmlns:a16="http://schemas.microsoft.com/office/drawing/2014/main" val="10004"/>
                  </a:ext>
                </a:extLst>
              </a:tr>
              <a:tr h="426195">
                <a:tc>
                  <a:txBody>
                    <a:bodyPr/>
                    <a:lstStyle/>
                    <a:p>
                      <a:r>
                        <a:rPr lang="sr-Latn-RS" dirty="0"/>
                        <a:t>TROŠKOVI AMORTIZACIJE</a:t>
                      </a:r>
                    </a:p>
                  </a:txBody>
                  <a:tcPr anchor="ctr"/>
                </a:tc>
                <a:tc>
                  <a:txBody>
                    <a:bodyPr/>
                    <a:lstStyle/>
                    <a:p>
                      <a:pPr algn="r"/>
                      <a:r>
                        <a:rPr lang="sr-Latn-RS" dirty="0"/>
                        <a:t>249</a:t>
                      </a:r>
                      <a:endParaRPr lang="en-US" dirty="0"/>
                    </a:p>
                  </a:txBody>
                  <a:tcPr anchor="ctr"/>
                </a:tc>
                <a:tc>
                  <a:txBody>
                    <a:bodyPr/>
                    <a:lstStyle/>
                    <a:p>
                      <a:pPr algn="r"/>
                      <a:r>
                        <a:rPr lang="sr-Latn-RS" dirty="0"/>
                        <a:t>412</a:t>
                      </a:r>
                      <a:endParaRPr lang="en-US" dirty="0"/>
                    </a:p>
                  </a:txBody>
                  <a:tcPr anchor="ctr"/>
                </a:tc>
                <a:extLst>
                  <a:ext uri="{0D108BD9-81ED-4DB2-BD59-A6C34878D82A}">
                    <a16:rowId xmlns:a16="http://schemas.microsoft.com/office/drawing/2014/main" val="10005"/>
                  </a:ext>
                </a:extLst>
              </a:tr>
              <a:tr h="426195">
                <a:tc>
                  <a:txBody>
                    <a:bodyPr/>
                    <a:lstStyle/>
                    <a:p>
                      <a:r>
                        <a:rPr lang="sr-Latn-RS" dirty="0"/>
                        <a:t>NEMATERIJALNI TROŠKOVI</a:t>
                      </a:r>
                    </a:p>
                  </a:txBody>
                  <a:tcPr anchor="ctr"/>
                </a:tc>
                <a:tc>
                  <a:txBody>
                    <a:bodyPr/>
                    <a:lstStyle/>
                    <a:p>
                      <a:pPr algn="r"/>
                      <a:r>
                        <a:rPr lang="sr-Latn-RS" dirty="0"/>
                        <a:t>16.110</a:t>
                      </a:r>
                      <a:endParaRPr lang="en-US" dirty="0"/>
                    </a:p>
                  </a:txBody>
                  <a:tcPr anchor="ctr"/>
                </a:tc>
                <a:tc>
                  <a:txBody>
                    <a:bodyPr/>
                    <a:lstStyle/>
                    <a:p>
                      <a:pPr algn="r"/>
                      <a:r>
                        <a:rPr lang="sr-Latn-RS" dirty="0"/>
                        <a:t>29.606</a:t>
                      </a:r>
                      <a:endParaRPr lang="en-US"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72189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1"/>
            <a:ext cx="10515600" cy="1037230"/>
          </a:xfrm>
        </p:spPr>
        <p:txBody>
          <a:bodyPr>
            <a:normAutofit/>
          </a:bodyPr>
          <a:lstStyle/>
          <a:p>
            <a:r>
              <a:rPr lang="sr-Latn-RS" sz="2400" b="1" dirty="0">
                <a:solidFill>
                  <a:schemeClr val="accent2"/>
                </a:solidFill>
                <a:latin typeface="Vijaya" pitchFamily="34" charset="0"/>
                <a:cs typeface="Vijaya" pitchFamily="34" charset="0"/>
              </a:rPr>
              <a:t>POSLOVNI RASHODI</a:t>
            </a:r>
            <a:endParaRPr lang="sr-Latn-RS" sz="2400" dirty="0">
              <a:solidFill>
                <a:schemeClr val="accent2"/>
              </a:solidFill>
            </a:endParaRPr>
          </a:p>
        </p:txBody>
      </p:sp>
      <p:sp>
        <p:nvSpPr>
          <p:cNvPr id="3" name="Content Placeholder 2"/>
          <p:cNvSpPr>
            <a:spLocks noGrp="1"/>
          </p:cNvSpPr>
          <p:nvPr>
            <p:ph idx="1"/>
          </p:nvPr>
        </p:nvSpPr>
        <p:spPr>
          <a:xfrm>
            <a:off x="279096" y="1074420"/>
            <a:ext cx="11594456" cy="5783580"/>
          </a:xfrm>
        </p:spPr>
        <p:txBody>
          <a:bodyPr>
            <a:noAutofit/>
          </a:bodyPr>
          <a:lstStyle/>
          <a:p>
            <a:r>
              <a:rPr lang="sr-Latn-RS" sz="2000" b="1" dirty="0">
                <a:solidFill>
                  <a:srgbClr val="0070C0"/>
                </a:solidFill>
              </a:rPr>
              <a:t>Poslovni rashodi u iznosu od 632.532 hiljade su viši u odnosu na prethodnu godinu za 393%</a:t>
            </a:r>
          </a:p>
          <a:p>
            <a:r>
              <a:rPr lang="sr-Latn-RS" sz="1800" b="1" i="1" dirty="0"/>
              <a:t>Troškovi materijala i energije</a:t>
            </a:r>
            <a:r>
              <a:rPr lang="sr-Latn-RS" sz="1800" i="1" dirty="0"/>
              <a:t> </a:t>
            </a:r>
          </a:p>
          <a:p>
            <a:r>
              <a:rPr lang="sr-Latn-RS" sz="1800" dirty="0"/>
              <a:t>Obuhvataju: troškove materijala, sportske opreme, sportskih odličja, lopte i troškove goriva i energije  u iznosu od </a:t>
            </a:r>
            <a:r>
              <a:rPr lang="sr-Latn-RS" sz="1800" b="1" dirty="0">
                <a:solidFill>
                  <a:srgbClr val="0070C0"/>
                </a:solidFill>
              </a:rPr>
              <a:t>3.814</a:t>
            </a:r>
            <a:r>
              <a:rPr lang="sr-Latn-RS" sz="1800" dirty="0"/>
              <a:t> hiljade dinara, </a:t>
            </a:r>
            <a:r>
              <a:rPr lang="sr-Latn-RS" sz="1800" b="1" dirty="0"/>
              <a:t>niži</a:t>
            </a:r>
            <a:r>
              <a:rPr lang="sr-Latn-RS" sz="1800" dirty="0"/>
              <a:t> su u odnosu na prethodnu godinu za 49 % </a:t>
            </a:r>
          </a:p>
          <a:p>
            <a:r>
              <a:rPr lang="sr-Latn-RS" sz="1800" b="1" i="1" dirty="0"/>
              <a:t>Troškovi zarada, naknada zarada i ostali lični rashodi </a:t>
            </a:r>
          </a:p>
          <a:p>
            <a:r>
              <a:rPr lang="sr-Latn-RS" sz="1800" dirty="0"/>
              <a:t>U iznosu od </a:t>
            </a:r>
            <a:r>
              <a:rPr lang="sr-Latn-RS" sz="1800" b="1" dirty="0">
                <a:solidFill>
                  <a:srgbClr val="0070C0"/>
                </a:solidFill>
              </a:rPr>
              <a:t>74.073</a:t>
            </a:r>
            <a:r>
              <a:rPr lang="sr-Latn-RS" sz="1800" dirty="0"/>
              <a:t> hiljade dinara su </a:t>
            </a:r>
            <a:r>
              <a:rPr lang="sr-Latn-RS" sz="1800" b="1" dirty="0"/>
              <a:t>viši </a:t>
            </a:r>
            <a:r>
              <a:rPr lang="sr-Latn-RS" sz="1800" dirty="0"/>
              <a:t>za 62 % u odnosu na prethodnu godinu i obuhvataju troškove zarada, troškove po ugovoru o delu, autorskim ugovorima, nagrade za afirmaciju sporta, nagrade sportistima i sportskim stručnjacima, troškove smeštaja na službenom putu, naknade drugim fizičkim licima za sl. put u inostranstvo. </a:t>
            </a:r>
          </a:p>
          <a:p>
            <a:r>
              <a:rPr lang="sr-Latn-RS" sz="1800" b="1" i="1" dirty="0"/>
              <a:t>Troškovi proizvodnih usluga </a:t>
            </a:r>
          </a:p>
          <a:p>
            <a:r>
              <a:rPr lang="sr-Latn-RS" sz="1800" dirty="0"/>
              <a:t>U</a:t>
            </a:r>
            <a:r>
              <a:rPr lang="sr-Latn-RS" sz="1800" b="1" i="1" dirty="0"/>
              <a:t> </a:t>
            </a:r>
            <a:r>
              <a:rPr lang="sr-Latn-RS" sz="1800" dirty="0"/>
              <a:t>iznosu od </a:t>
            </a:r>
            <a:r>
              <a:rPr lang="sr-Latn-RS" sz="1800" b="1" dirty="0">
                <a:solidFill>
                  <a:srgbClr val="0070C0"/>
                </a:solidFill>
              </a:rPr>
              <a:t>54.086 </a:t>
            </a:r>
            <a:r>
              <a:rPr lang="sr-Latn-RS" sz="1800" dirty="0"/>
              <a:t>hiljada dinara su </a:t>
            </a:r>
            <a:r>
              <a:rPr lang="sr-Latn-RS" sz="1800" b="1" dirty="0"/>
              <a:t>viši</a:t>
            </a:r>
            <a:r>
              <a:rPr lang="sr-Latn-RS" sz="1800" dirty="0"/>
              <a:t> su u odnosu na prethodnu godinu za 20 % i obuhvataju troškove avio prevoza, telefonije, poštarine, taxi, rent a car, parking i internet, troškovi zakupnina za poslovni i skladišni prostor, troškove zakupa sala za utakmice i trening, troškovi štamparskih usluga. </a:t>
            </a:r>
          </a:p>
          <a:p>
            <a:r>
              <a:rPr lang="sr-Latn-RS" sz="1800" b="1" i="1" dirty="0"/>
              <a:t>Nematerijalni troškovi </a:t>
            </a:r>
          </a:p>
          <a:p>
            <a:r>
              <a:rPr lang="sr-Latn-RS" sz="1800" dirty="0"/>
              <a:t>U iznosu od  </a:t>
            </a:r>
            <a:r>
              <a:rPr lang="sr-Latn-RS" sz="1800" b="1" dirty="0">
                <a:solidFill>
                  <a:srgbClr val="0070C0"/>
                </a:solidFill>
              </a:rPr>
              <a:t>500.310 </a:t>
            </a:r>
            <a:r>
              <a:rPr lang="sr-Latn-RS" sz="1800" dirty="0"/>
              <a:t>hiljada dinara su </a:t>
            </a:r>
            <a:r>
              <a:rPr lang="sr-Latn-RS" sz="1800" b="1" dirty="0"/>
              <a:t>viši </a:t>
            </a:r>
            <a:r>
              <a:rPr lang="sr-Latn-RS" sz="1800" dirty="0"/>
              <a:t>u odnosu na prethodnu godinu za 1.560 % i obuhvataju troškove reprezentacije,  platnog prometa, članarina, revizije i advokatskih usluga, zdravstvenih usluga, stručnog osposobljavanja, održavanje sajta i izmene na programima računara, troškove marketinga, intelektualnih usluga, čišćenje prostorija, prodaje sportskih ulaznica, obezbeđenja, španovanja, troškovi poreza, takse i sudski troškovi, troškovi ulaznica za sportske manifestacije, troškovi viza. </a:t>
            </a:r>
          </a:p>
        </p:txBody>
      </p:sp>
    </p:spTree>
    <p:extLst>
      <p:ext uri="{BB962C8B-B14F-4D97-AF65-F5344CB8AC3E}">
        <p14:creationId xmlns:p14="http://schemas.microsoft.com/office/powerpoint/2010/main" val="9607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1"/>
            <a:ext cx="10515600" cy="1037230"/>
          </a:xfrm>
        </p:spPr>
        <p:txBody>
          <a:bodyPr>
            <a:normAutofit/>
          </a:bodyPr>
          <a:lstStyle/>
          <a:p>
            <a:r>
              <a:rPr lang="sr-Latn-RS" sz="2400" b="1" dirty="0">
                <a:solidFill>
                  <a:schemeClr val="accent2"/>
                </a:solidFill>
                <a:latin typeface="Vijaya" pitchFamily="34" charset="0"/>
                <a:cs typeface="Vijaya" pitchFamily="34" charset="0"/>
              </a:rPr>
              <a:t>POSLOVNI RASHODI </a:t>
            </a:r>
            <a:r>
              <a:rPr lang="sr-Latn-RS" sz="2400" b="1" dirty="0"/>
              <a:t>*ATP+COVID pomoć</a:t>
            </a:r>
            <a:endParaRPr lang="sr-Latn-RS" sz="2400" dirty="0">
              <a:solidFill>
                <a:schemeClr val="accent2"/>
              </a:solidFill>
            </a:endParaRPr>
          </a:p>
        </p:txBody>
      </p:sp>
      <p:sp>
        <p:nvSpPr>
          <p:cNvPr id="3" name="Content Placeholder 2"/>
          <p:cNvSpPr>
            <a:spLocks noGrp="1"/>
          </p:cNvSpPr>
          <p:nvPr>
            <p:ph idx="1"/>
          </p:nvPr>
        </p:nvSpPr>
        <p:spPr>
          <a:xfrm>
            <a:off x="279096" y="1074420"/>
            <a:ext cx="11594456" cy="5783580"/>
          </a:xfrm>
        </p:spPr>
        <p:txBody>
          <a:bodyPr>
            <a:noAutofit/>
          </a:bodyPr>
          <a:lstStyle/>
          <a:p>
            <a:r>
              <a:rPr lang="sr-Latn-RS" sz="2000" b="1" dirty="0">
                <a:solidFill>
                  <a:srgbClr val="0070C0"/>
                </a:solidFill>
              </a:rPr>
              <a:t>Poslovni rashodi u iznosu od 148.332 hiljade su viši u odnosu na prethodnu godinu za 16%</a:t>
            </a:r>
          </a:p>
          <a:p>
            <a:r>
              <a:rPr lang="sr-Latn-RS" sz="1800" b="1" i="1" dirty="0"/>
              <a:t>Troškovi materijala i energije</a:t>
            </a:r>
            <a:r>
              <a:rPr lang="sr-Latn-RS" sz="1800" i="1" dirty="0"/>
              <a:t> </a:t>
            </a:r>
          </a:p>
          <a:p>
            <a:r>
              <a:rPr lang="sr-Latn-RS" sz="1800" dirty="0"/>
              <a:t>Obuhvataju: troškove materijala, sportske opreme, sportskih odličja, lopte i troškove goriva i energije  u iznosu od </a:t>
            </a:r>
            <a:r>
              <a:rPr lang="sr-Latn-RS" sz="1800" b="1" dirty="0">
                <a:solidFill>
                  <a:srgbClr val="0070C0"/>
                </a:solidFill>
              </a:rPr>
              <a:t>3.814</a:t>
            </a:r>
            <a:r>
              <a:rPr lang="sr-Latn-RS" sz="1800" dirty="0"/>
              <a:t> hiljade dinara, </a:t>
            </a:r>
            <a:r>
              <a:rPr lang="sr-Latn-RS" sz="1800" b="1" dirty="0"/>
              <a:t>niži</a:t>
            </a:r>
            <a:r>
              <a:rPr lang="sr-Latn-RS" sz="1800" dirty="0"/>
              <a:t> su u odnosu na prethodnu godinu za 49 % </a:t>
            </a:r>
          </a:p>
          <a:p>
            <a:r>
              <a:rPr lang="sr-Latn-RS" sz="1800" b="1" i="1" dirty="0"/>
              <a:t>Troškovi zarada, naknada zarada i ostali lični rashodi </a:t>
            </a:r>
          </a:p>
          <a:p>
            <a:r>
              <a:rPr lang="sr-Latn-RS" sz="1800" dirty="0"/>
              <a:t>U iznosu od </a:t>
            </a:r>
            <a:r>
              <a:rPr lang="sr-Latn-RS" sz="1800" b="1" dirty="0">
                <a:solidFill>
                  <a:srgbClr val="0070C0"/>
                </a:solidFill>
              </a:rPr>
              <a:t>74.073</a:t>
            </a:r>
            <a:r>
              <a:rPr lang="sr-Latn-RS" sz="1800" dirty="0"/>
              <a:t> hiljade dinara su </a:t>
            </a:r>
            <a:r>
              <a:rPr lang="sr-Latn-RS" sz="1800" b="1" dirty="0"/>
              <a:t>viši </a:t>
            </a:r>
            <a:r>
              <a:rPr lang="sr-Latn-RS" sz="1800" dirty="0"/>
              <a:t>za 62 % u odnosu na prethodnu godinu i obuhvataju troškove zarada, troškove po ugovoru o delu, autorskim ugovorima, nagrade za afirmaciju sporta, nagrade sportistima i sportskim stručnjacima, troškove smeštaja na službenom putu, naknade drugim fizičkim licima za sl. put u inostranstvo. </a:t>
            </a:r>
          </a:p>
          <a:p>
            <a:r>
              <a:rPr lang="sr-Latn-RS" sz="1800" b="1" i="1" dirty="0"/>
              <a:t>Troškovi proizvodnih usluga </a:t>
            </a:r>
          </a:p>
          <a:p>
            <a:r>
              <a:rPr lang="sr-Latn-RS" sz="1800" dirty="0"/>
              <a:t>U</a:t>
            </a:r>
            <a:r>
              <a:rPr lang="sr-Latn-RS" sz="1800" b="1" i="1" dirty="0"/>
              <a:t> </a:t>
            </a:r>
            <a:r>
              <a:rPr lang="sr-Latn-RS" sz="1800" dirty="0"/>
              <a:t>iznosu od </a:t>
            </a:r>
            <a:r>
              <a:rPr lang="sr-Latn-RS" sz="1800" b="1" dirty="0">
                <a:solidFill>
                  <a:srgbClr val="0070C0"/>
                </a:solidFill>
              </a:rPr>
              <a:t>54.086 </a:t>
            </a:r>
            <a:r>
              <a:rPr lang="sr-Latn-RS" sz="1800" dirty="0"/>
              <a:t>hiljada dinara su </a:t>
            </a:r>
            <a:r>
              <a:rPr lang="sr-Latn-RS" sz="1800" b="1" dirty="0"/>
              <a:t>viši</a:t>
            </a:r>
            <a:r>
              <a:rPr lang="sr-Latn-RS" sz="1800" dirty="0"/>
              <a:t> su u odnosu na prethodnu godinu za 20 % i obuhvataju troškove avio prevoza, telefonije, poštarine, taxi, rent a car, parking i internet, troškovi zakupnina za poslovni i skladišni prostor, troškove zakupa sala za utakmice i trening, troškovi štamparskih usluga. </a:t>
            </a:r>
          </a:p>
          <a:p>
            <a:r>
              <a:rPr lang="sr-Latn-RS" sz="1800" b="1" i="1" dirty="0"/>
              <a:t>Nematerijalni troškovi </a:t>
            </a:r>
          </a:p>
          <a:p>
            <a:r>
              <a:rPr lang="sr-Latn-RS" sz="1800" dirty="0"/>
              <a:t>U iznosu od  </a:t>
            </a:r>
            <a:r>
              <a:rPr lang="sr-Latn-RS" sz="1800" b="1" dirty="0">
                <a:solidFill>
                  <a:srgbClr val="0070C0"/>
                </a:solidFill>
              </a:rPr>
              <a:t>16.110 </a:t>
            </a:r>
            <a:r>
              <a:rPr lang="sr-Latn-RS" sz="1800" dirty="0"/>
              <a:t>hiljada dinara su </a:t>
            </a:r>
            <a:r>
              <a:rPr lang="sr-Latn-RS" sz="1800" b="1" dirty="0"/>
              <a:t>niži </a:t>
            </a:r>
            <a:r>
              <a:rPr lang="sr-Latn-RS" sz="1800" dirty="0"/>
              <a:t>u odnosu na prethodnu godinu za 46% i obuhvataju troškove reprezentacije,  platnog prometa, članarina, revizije i advokatskih usluga, zdravstvenih usluga, stručnog osposobljavanja, održavanje sajta i izmene na programima računara, troškove marketinga, intelektualnih usluga, čišćenje prostorija, prodaje sportskih ulaznica, obezbeđenja, španovanja, troškovi poreza, takse i sudski troškovi, troškovi ulaznica za sportske manifestacije, troškovi viza. </a:t>
            </a:r>
          </a:p>
        </p:txBody>
      </p:sp>
    </p:spTree>
    <p:extLst>
      <p:ext uri="{BB962C8B-B14F-4D97-AF65-F5344CB8AC3E}">
        <p14:creationId xmlns:p14="http://schemas.microsoft.com/office/powerpoint/2010/main" val="146386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 y="479425"/>
            <a:ext cx="10515600" cy="1325563"/>
          </a:xfrm>
        </p:spPr>
        <p:txBody>
          <a:bodyPr/>
          <a:lstStyle/>
          <a:p>
            <a:r>
              <a:rPr lang="sr-Latn-RS" dirty="0">
                <a:latin typeface="Bradley Hand ITC" panose="03070402050302030203" pitchFamily="66" charset="0"/>
              </a:rPr>
              <a:t>AKTIVA</a:t>
            </a:r>
          </a:p>
        </p:txBody>
      </p:sp>
      <p:graphicFrame>
        <p:nvGraphicFramePr>
          <p:cNvPr id="3" name="Table 2"/>
          <p:cNvGraphicFramePr>
            <a:graphicFrameLocks noGrp="1"/>
          </p:cNvGraphicFramePr>
          <p:nvPr>
            <p:extLst>
              <p:ext uri="{D42A27DB-BD31-4B8C-83A1-F6EECF244321}">
                <p14:modId xmlns:p14="http://schemas.microsoft.com/office/powerpoint/2010/main" val="812115073"/>
              </p:ext>
            </p:extLst>
          </p:nvPr>
        </p:nvGraphicFramePr>
        <p:xfrm>
          <a:off x="3152634" y="428147"/>
          <a:ext cx="8352430" cy="5149693"/>
        </p:xfrm>
        <a:graphic>
          <a:graphicData uri="http://schemas.openxmlformats.org/drawingml/2006/table">
            <a:tbl>
              <a:tblPr firstRow="1" bandRow="1">
                <a:tableStyleId>{17292A2E-F333-43FB-9621-5CBBE7FDCDCB}</a:tableStyleId>
              </a:tblPr>
              <a:tblGrid>
                <a:gridCol w="3998793">
                  <a:extLst>
                    <a:ext uri="{9D8B030D-6E8A-4147-A177-3AD203B41FA5}">
                      <a16:colId xmlns:a16="http://schemas.microsoft.com/office/drawing/2014/main" val="20000"/>
                    </a:ext>
                  </a:extLst>
                </a:gridCol>
                <a:gridCol w="2169994">
                  <a:extLst>
                    <a:ext uri="{9D8B030D-6E8A-4147-A177-3AD203B41FA5}">
                      <a16:colId xmlns:a16="http://schemas.microsoft.com/office/drawing/2014/main" val="20001"/>
                    </a:ext>
                  </a:extLst>
                </a:gridCol>
                <a:gridCol w="2183643">
                  <a:extLst>
                    <a:ext uri="{9D8B030D-6E8A-4147-A177-3AD203B41FA5}">
                      <a16:colId xmlns:a16="http://schemas.microsoft.com/office/drawing/2014/main" val="20002"/>
                    </a:ext>
                  </a:extLst>
                </a:gridCol>
              </a:tblGrid>
              <a:tr h="306614">
                <a:tc>
                  <a:txBody>
                    <a:bodyPr/>
                    <a:lstStyle/>
                    <a:p>
                      <a:endParaRPr lang="sr-Latn-RS" sz="1200" dirty="0"/>
                    </a:p>
                  </a:txBody>
                  <a:tcPr/>
                </a:tc>
                <a:tc>
                  <a:txBody>
                    <a:bodyPr/>
                    <a:lstStyle/>
                    <a:p>
                      <a:pPr algn="ctr"/>
                      <a:r>
                        <a:rPr lang="sr-Latn-RS" sz="1800" dirty="0"/>
                        <a:t>2021</a:t>
                      </a:r>
                    </a:p>
                  </a:txBody>
                  <a:tcPr/>
                </a:tc>
                <a:tc>
                  <a:txBody>
                    <a:bodyPr/>
                    <a:lstStyle/>
                    <a:p>
                      <a:pPr algn="ctr"/>
                      <a:r>
                        <a:rPr lang="sr-Latn-RS" sz="1800" dirty="0"/>
                        <a:t>2020</a:t>
                      </a:r>
                    </a:p>
                  </a:txBody>
                  <a:tcPr/>
                </a:tc>
                <a:extLst>
                  <a:ext uri="{0D108BD9-81ED-4DB2-BD59-A6C34878D82A}">
                    <a16:rowId xmlns:a16="http://schemas.microsoft.com/office/drawing/2014/main" val="10000"/>
                  </a:ext>
                </a:extLst>
              </a:tr>
              <a:tr h="306614">
                <a:tc>
                  <a:txBody>
                    <a:bodyPr/>
                    <a:lstStyle/>
                    <a:p>
                      <a:r>
                        <a:rPr lang="sr-Latn-RS" sz="1800" b="1" dirty="0"/>
                        <a:t>STALNA IMOVINA</a:t>
                      </a:r>
                    </a:p>
                  </a:txBody>
                  <a:tcPr/>
                </a:tc>
                <a:tc>
                  <a:txBody>
                    <a:bodyPr/>
                    <a:lstStyle/>
                    <a:p>
                      <a:pPr algn="r"/>
                      <a:r>
                        <a:rPr lang="sr-Latn-RS" b="1" dirty="0"/>
                        <a:t>1.073</a:t>
                      </a:r>
                      <a:endParaRPr lang="en-US" b="1" dirty="0"/>
                    </a:p>
                  </a:txBody>
                  <a:tcPr/>
                </a:tc>
                <a:tc>
                  <a:txBody>
                    <a:bodyPr/>
                    <a:lstStyle/>
                    <a:p>
                      <a:pPr algn="r"/>
                      <a:r>
                        <a:rPr lang="sr-Latn-RS" b="1" dirty="0"/>
                        <a:t>870</a:t>
                      </a:r>
                      <a:endParaRPr lang="en-US" b="1" dirty="0"/>
                    </a:p>
                  </a:txBody>
                  <a:tcPr/>
                </a:tc>
                <a:extLst>
                  <a:ext uri="{0D108BD9-81ED-4DB2-BD59-A6C34878D82A}">
                    <a16:rowId xmlns:a16="http://schemas.microsoft.com/office/drawing/2014/main" val="10001"/>
                  </a:ext>
                </a:extLst>
              </a:tr>
              <a:tr h="306614">
                <a:tc>
                  <a:txBody>
                    <a:bodyPr/>
                    <a:lstStyle/>
                    <a:p>
                      <a:r>
                        <a:rPr lang="sr-Latn-RS" sz="1800" dirty="0"/>
                        <a:t>POSTROJENJA I OPREMA</a:t>
                      </a:r>
                    </a:p>
                  </a:txBody>
                  <a:tcPr/>
                </a:tc>
                <a:tc>
                  <a:txBody>
                    <a:bodyPr/>
                    <a:lstStyle/>
                    <a:p>
                      <a:pPr algn="r"/>
                      <a:r>
                        <a:rPr lang="sr-Latn-RS" dirty="0"/>
                        <a:t>1.073</a:t>
                      </a:r>
                    </a:p>
                  </a:txBody>
                  <a:tcPr/>
                </a:tc>
                <a:tc>
                  <a:txBody>
                    <a:bodyPr/>
                    <a:lstStyle/>
                    <a:p>
                      <a:pPr algn="r"/>
                      <a:r>
                        <a:rPr lang="sr-Latn-RS" dirty="0"/>
                        <a:t>870</a:t>
                      </a:r>
                      <a:endParaRPr lang="en-US" dirty="0"/>
                    </a:p>
                  </a:txBody>
                  <a:tcPr/>
                </a:tc>
                <a:extLst>
                  <a:ext uri="{0D108BD9-81ED-4DB2-BD59-A6C34878D82A}">
                    <a16:rowId xmlns:a16="http://schemas.microsoft.com/office/drawing/2014/main" val="10002"/>
                  </a:ext>
                </a:extLst>
              </a:tr>
              <a:tr h="306614">
                <a:tc>
                  <a:txBody>
                    <a:bodyPr/>
                    <a:lstStyle/>
                    <a:p>
                      <a:r>
                        <a:rPr lang="sr-Latn-RS" sz="1800" b="1" dirty="0"/>
                        <a:t>OBRTNA IMOVINA</a:t>
                      </a:r>
                    </a:p>
                  </a:txBody>
                  <a:tcPr/>
                </a:tc>
                <a:tc>
                  <a:txBody>
                    <a:bodyPr/>
                    <a:lstStyle/>
                    <a:p>
                      <a:pPr algn="r"/>
                      <a:r>
                        <a:rPr lang="sr-Latn-RS" b="1" dirty="0"/>
                        <a:t>40.933</a:t>
                      </a:r>
                      <a:endParaRPr lang="en-US" b="1" dirty="0"/>
                    </a:p>
                  </a:txBody>
                  <a:tcPr/>
                </a:tc>
                <a:tc>
                  <a:txBody>
                    <a:bodyPr/>
                    <a:lstStyle/>
                    <a:p>
                      <a:pPr algn="r"/>
                      <a:r>
                        <a:rPr lang="sr-Latn-RS" b="1" dirty="0"/>
                        <a:t>3.919</a:t>
                      </a:r>
                      <a:endParaRPr lang="en-US" b="1" dirty="0"/>
                    </a:p>
                  </a:txBody>
                  <a:tcPr/>
                </a:tc>
                <a:extLst>
                  <a:ext uri="{0D108BD9-81ED-4DB2-BD59-A6C34878D82A}">
                    <a16:rowId xmlns:a16="http://schemas.microsoft.com/office/drawing/2014/main" val="10003"/>
                  </a:ext>
                </a:extLst>
              </a:tr>
              <a:tr h="306614">
                <a:tc>
                  <a:txBody>
                    <a:bodyPr/>
                    <a:lstStyle/>
                    <a:p>
                      <a:r>
                        <a:rPr lang="sr-Latn-RS" sz="1800" i="0" dirty="0"/>
                        <a:t>ZALIHE</a:t>
                      </a:r>
                    </a:p>
                  </a:txBody>
                  <a:tcPr/>
                </a:tc>
                <a:tc>
                  <a:txBody>
                    <a:bodyPr/>
                    <a:lstStyle/>
                    <a:p>
                      <a:pPr algn="r"/>
                      <a:r>
                        <a:rPr lang="sr-Latn-RS" dirty="0"/>
                        <a:t>984</a:t>
                      </a:r>
                      <a:endParaRPr lang="en-US" dirty="0"/>
                    </a:p>
                  </a:txBody>
                  <a:tcPr/>
                </a:tc>
                <a:tc>
                  <a:txBody>
                    <a:bodyPr/>
                    <a:lstStyle/>
                    <a:p>
                      <a:pPr algn="r"/>
                      <a:r>
                        <a:rPr lang="sr-Latn-RS" dirty="0"/>
                        <a:t>1.103</a:t>
                      </a:r>
                      <a:endParaRPr lang="en-US" dirty="0"/>
                    </a:p>
                  </a:txBody>
                  <a:tcPr/>
                </a:tc>
                <a:extLst>
                  <a:ext uri="{0D108BD9-81ED-4DB2-BD59-A6C34878D82A}">
                    <a16:rowId xmlns:a16="http://schemas.microsoft.com/office/drawing/2014/main" val="10004"/>
                  </a:ext>
                </a:extLst>
              </a:tr>
              <a:tr h="306614">
                <a:tc>
                  <a:txBody>
                    <a:bodyPr/>
                    <a:lstStyle/>
                    <a:p>
                      <a:r>
                        <a:rPr lang="sr-Latn-RS" sz="1600" i="1" dirty="0"/>
                        <a:t>     - ZALIHE MATERIJALA</a:t>
                      </a:r>
                    </a:p>
                  </a:txBody>
                  <a:tcPr/>
                </a:tc>
                <a:tc>
                  <a:txBody>
                    <a:bodyPr/>
                    <a:lstStyle/>
                    <a:p>
                      <a:pPr algn="r"/>
                      <a:r>
                        <a:rPr lang="sr-Latn-RS" dirty="0"/>
                        <a:t>893</a:t>
                      </a:r>
                      <a:endParaRPr lang="en-US" dirty="0"/>
                    </a:p>
                  </a:txBody>
                  <a:tcPr/>
                </a:tc>
                <a:tc>
                  <a:txBody>
                    <a:bodyPr/>
                    <a:lstStyle/>
                    <a:p>
                      <a:pPr algn="r"/>
                      <a:r>
                        <a:rPr lang="sr-Latn-RS" sz="1600" dirty="0"/>
                        <a:t>1.024</a:t>
                      </a:r>
                      <a:endParaRPr lang="en-US" sz="1600" dirty="0"/>
                    </a:p>
                  </a:txBody>
                  <a:tcPr/>
                </a:tc>
                <a:extLst>
                  <a:ext uri="{0D108BD9-81ED-4DB2-BD59-A6C34878D82A}">
                    <a16:rowId xmlns:a16="http://schemas.microsoft.com/office/drawing/2014/main" val="10005"/>
                  </a:ext>
                </a:extLst>
              </a:tr>
              <a:tr h="306614">
                <a:tc>
                  <a:txBody>
                    <a:bodyPr/>
                    <a:lstStyle/>
                    <a:p>
                      <a:r>
                        <a:rPr lang="sr-Latn-RS" sz="1600" i="1" dirty="0"/>
                        <a:t>     - PLAĆENI AVANSI ZA ZALIHE I USLUGE</a:t>
                      </a:r>
                    </a:p>
                  </a:txBody>
                  <a:tcPr/>
                </a:tc>
                <a:tc>
                  <a:txBody>
                    <a:bodyPr/>
                    <a:lstStyle/>
                    <a:p>
                      <a:pPr algn="r"/>
                      <a:r>
                        <a:rPr lang="sr-Latn-RS" dirty="0"/>
                        <a:t>91</a:t>
                      </a:r>
                      <a:endParaRPr lang="en-US" dirty="0"/>
                    </a:p>
                  </a:txBody>
                  <a:tcPr/>
                </a:tc>
                <a:tc>
                  <a:txBody>
                    <a:bodyPr/>
                    <a:lstStyle/>
                    <a:p>
                      <a:pPr algn="r"/>
                      <a:r>
                        <a:rPr lang="sr-Latn-RS" sz="1600" dirty="0"/>
                        <a:t>79</a:t>
                      </a:r>
                      <a:endParaRPr lang="en-US" sz="1600" dirty="0"/>
                    </a:p>
                  </a:txBody>
                  <a:tcPr/>
                </a:tc>
                <a:extLst>
                  <a:ext uri="{0D108BD9-81ED-4DB2-BD59-A6C34878D82A}">
                    <a16:rowId xmlns:a16="http://schemas.microsoft.com/office/drawing/2014/main" val="10006"/>
                  </a:ext>
                </a:extLst>
              </a:tr>
              <a:tr h="306614">
                <a:tc>
                  <a:txBody>
                    <a:bodyPr/>
                    <a:lstStyle/>
                    <a:p>
                      <a:r>
                        <a:rPr lang="sr-Latn-RS" sz="1800" dirty="0"/>
                        <a:t>POTRAŽIVANJA PO OSNOVU PRODAJE</a:t>
                      </a:r>
                    </a:p>
                  </a:txBody>
                  <a:tcPr/>
                </a:tc>
                <a:tc>
                  <a:txBody>
                    <a:bodyPr/>
                    <a:lstStyle/>
                    <a:p>
                      <a:pPr algn="r"/>
                      <a:r>
                        <a:rPr lang="sr-Latn-RS" dirty="0"/>
                        <a:t>38.106</a:t>
                      </a:r>
                      <a:endParaRPr lang="en-US" dirty="0"/>
                    </a:p>
                  </a:txBody>
                  <a:tcPr/>
                </a:tc>
                <a:tc>
                  <a:txBody>
                    <a:bodyPr/>
                    <a:lstStyle/>
                    <a:p>
                      <a:pPr algn="r"/>
                      <a:r>
                        <a:rPr lang="sr-Latn-RS" dirty="0"/>
                        <a:t>15</a:t>
                      </a:r>
                      <a:endParaRPr lang="en-US" dirty="0"/>
                    </a:p>
                  </a:txBody>
                  <a:tcPr/>
                </a:tc>
                <a:extLst>
                  <a:ext uri="{0D108BD9-81ED-4DB2-BD59-A6C34878D82A}">
                    <a16:rowId xmlns:a16="http://schemas.microsoft.com/office/drawing/2014/main" val="10007"/>
                  </a:ext>
                </a:extLst>
              </a:tr>
              <a:tr h="306614">
                <a:tc>
                  <a:txBody>
                    <a:bodyPr/>
                    <a:lstStyle/>
                    <a:p>
                      <a:r>
                        <a:rPr lang="sr-Latn-RS" sz="1800" dirty="0"/>
                        <a:t>DRUGA POTRAŽIVANJA</a:t>
                      </a:r>
                    </a:p>
                  </a:txBody>
                  <a:tcPr/>
                </a:tc>
                <a:tc>
                  <a:txBody>
                    <a:bodyPr/>
                    <a:lstStyle/>
                    <a:p>
                      <a:pPr algn="r"/>
                      <a:r>
                        <a:rPr lang="sr-Latn-RS" dirty="0"/>
                        <a:t>333</a:t>
                      </a:r>
                      <a:endParaRPr lang="en-US" dirty="0"/>
                    </a:p>
                  </a:txBody>
                  <a:tcPr/>
                </a:tc>
                <a:tc>
                  <a:txBody>
                    <a:bodyPr/>
                    <a:lstStyle/>
                    <a:p>
                      <a:pPr algn="r"/>
                      <a:r>
                        <a:rPr lang="sr-Latn-RS" dirty="0"/>
                        <a:t>328</a:t>
                      </a:r>
                      <a:endParaRPr lang="en-US" dirty="0"/>
                    </a:p>
                  </a:txBody>
                  <a:tcPr/>
                </a:tc>
                <a:extLst>
                  <a:ext uri="{0D108BD9-81ED-4DB2-BD59-A6C34878D82A}">
                    <a16:rowId xmlns:a16="http://schemas.microsoft.com/office/drawing/2014/main" val="10008"/>
                  </a:ext>
                </a:extLst>
              </a:tr>
              <a:tr h="306614">
                <a:tc>
                  <a:txBody>
                    <a:bodyPr/>
                    <a:lstStyle/>
                    <a:p>
                      <a:r>
                        <a:rPr lang="sr-Latn-RS" sz="1800" dirty="0"/>
                        <a:t>GOTOVINSKI EKVIVALENTI I GOTOVINA</a:t>
                      </a:r>
                    </a:p>
                  </a:txBody>
                  <a:tcPr/>
                </a:tc>
                <a:tc>
                  <a:txBody>
                    <a:bodyPr/>
                    <a:lstStyle/>
                    <a:p>
                      <a:pPr algn="r"/>
                      <a:r>
                        <a:rPr lang="sr-Latn-RS" dirty="0"/>
                        <a:t>1.359</a:t>
                      </a:r>
                      <a:endParaRPr lang="en-US" dirty="0"/>
                    </a:p>
                  </a:txBody>
                  <a:tcPr/>
                </a:tc>
                <a:tc>
                  <a:txBody>
                    <a:bodyPr/>
                    <a:lstStyle/>
                    <a:p>
                      <a:pPr algn="r"/>
                      <a:r>
                        <a:rPr lang="sr-Latn-RS" dirty="0"/>
                        <a:t>2.198</a:t>
                      </a:r>
                      <a:endParaRPr lang="en-US" dirty="0"/>
                    </a:p>
                  </a:txBody>
                  <a:tcPr/>
                </a:tc>
                <a:extLst>
                  <a:ext uri="{0D108BD9-81ED-4DB2-BD59-A6C34878D82A}">
                    <a16:rowId xmlns:a16="http://schemas.microsoft.com/office/drawing/2014/main" val="10009"/>
                  </a:ext>
                </a:extLst>
              </a:tr>
              <a:tr h="306614">
                <a:tc>
                  <a:txBody>
                    <a:bodyPr/>
                    <a:lstStyle/>
                    <a:p>
                      <a:r>
                        <a:rPr lang="sr-Latn-RS" sz="1800" dirty="0"/>
                        <a:t>KRATKOROČNI FINANSIJSKI PLASMANI</a:t>
                      </a:r>
                    </a:p>
                  </a:txBody>
                  <a:tcPr/>
                </a:tc>
                <a:tc>
                  <a:txBody>
                    <a:bodyPr/>
                    <a:lstStyle/>
                    <a:p>
                      <a:pPr algn="r"/>
                      <a:r>
                        <a:rPr lang="sr-Latn-RS" dirty="0"/>
                        <a:t>118</a:t>
                      </a:r>
                      <a:endParaRPr lang="en-US" dirty="0"/>
                    </a:p>
                  </a:txBody>
                  <a:tcPr/>
                </a:tc>
                <a:tc>
                  <a:txBody>
                    <a:bodyPr/>
                    <a:lstStyle/>
                    <a:p>
                      <a:pPr algn="r"/>
                      <a:r>
                        <a:rPr lang="sr-Latn-RS" dirty="0"/>
                        <a:t>118</a:t>
                      </a:r>
                      <a:endParaRPr lang="en-US" dirty="0"/>
                    </a:p>
                  </a:txBody>
                  <a:tcPr/>
                </a:tc>
                <a:extLst>
                  <a:ext uri="{0D108BD9-81ED-4DB2-BD59-A6C34878D82A}">
                    <a16:rowId xmlns:a16="http://schemas.microsoft.com/office/drawing/2014/main" val="10010"/>
                  </a:ext>
                </a:extLst>
              </a:tr>
              <a:tr h="306614">
                <a:tc>
                  <a:txBody>
                    <a:bodyPr/>
                    <a:lstStyle/>
                    <a:p>
                      <a:r>
                        <a:rPr lang="sr-Latn-RS" sz="1800" dirty="0"/>
                        <a:t>POREZ NA DODATU VREDNOST</a:t>
                      </a:r>
                    </a:p>
                  </a:txBody>
                  <a:tcPr/>
                </a:tc>
                <a:tc>
                  <a:txBody>
                    <a:bodyPr/>
                    <a:lstStyle/>
                    <a:p>
                      <a:pPr algn="r"/>
                      <a:endParaRPr lang="en-US" dirty="0"/>
                    </a:p>
                  </a:txBody>
                  <a:tcPr/>
                </a:tc>
                <a:tc>
                  <a:txBody>
                    <a:bodyPr/>
                    <a:lstStyle/>
                    <a:p>
                      <a:pPr algn="r"/>
                      <a:r>
                        <a:rPr lang="sr-Latn-RS" dirty="0"/>
                        <a:t>41</a:t>
                      </a:r>
                      <a:endParaRPr lang="en-US" dirty="0"/>
                    </a:p>
                  </a:txBody>
                  <a:tcPr/>
                </a:tc>
                <a:extLst>
                  <a:ext uri="{0D108BD9-81ED-4DB2-BD59-A6C34878D82A}">
                    <a16:rowId xmlns:a16="http://schemas.microsoft.com/office/drawing/2014/main" val="10011"/>
                  </a:ext>
                </a:extLst>
              </a:tr>
              <a:tr h="306614">
                <a:tc>
                  <a:txBody>
                    <a:bodyPr/>
                    <a:lstStyle/>
                    <a:p>
                      <a:r>
                        <a:rPr lang="sr-Latn-RS" sz="1800" dirty="0"/>
                        <a:t>AKTIVNA VREMENSKA RAZGRANIČENJA</a:t>
                      </a:r>
                    </a:p>
                  </a:txBody>
                  <a:tcPr/>
                </a:tc>
                <a:tc>
                  <a:txBody>
                    <a:bodyPr/>
                    <a:lstStyle/>
                    <a:p>
                      <a:pPr algn="r"/>
                      <a:r>
                        <a:rPr lang="sr-Latn-RS" dirty="0"/>
                        <a:t>33</a:t>
                      </a:r>
                      <a:endParaRPr lang="en-US" dirty="0"/>
                    </a:p>
                  </a:txBody>
                  <a:tcPr/>
                </a:tc>
                <a:tc>
                  <a:txBody>
                    <a:bodyPr/>
                    <a:lstStyle/>
                    <a:p>
                      <a:pPr algn="r"/>
                      <a:r>
                        <a:rPr lang="sr-Latn-RS" dirty="0"/>
                        <a:t>116</a:t>
                      </a:r>
                      <a:endParaRPr lang="en-US" dirty="0"/>
                    </a:p>
                  </a:txBody>
                  <a:tcPr/>
                </a:tc>
                <a:extLst>
                  <a:ext uri="{0D108BD9-81ED-4DB2-BD59-A6C34878D82A}">
                    <a16:rowId xmlns:a16="http://schemas.microsoft.com/office/drawing/2014/main" val="10012"/>
                  </a:ext>
                </a:extLst>
              </a:tr>
              <a:tr h="394813">
                <a:tc>
                  <a:txBody>
                    <a:bodyPr/>
                    <a:lstStyle/>
                    <a:p>
                      <a:r>
                        <a:rPr lang="sr-Latn-RS" sz="1800" b="1" dirty="0"/>
                        <a:t>UKUPNA AKTIVA</a:t>
                      </a:r>
                    </a:p>
                  </a:txBody>
                  <a:tcPr/>
                </a:tc>
                <a:tc>
                  <a:txBody>
                    <a:bodyPr/>
                    <a:lstStyle/>
                    <a:p>
                      <a:pPr algn="r"/>
                      <a:r>
                        <a:rPr lang="sr-Latn-RS" b="1" dirty="0"/>
                        <a:t>42.006</a:t>
                      </a:r>
                      <a:endParaRPr lang="en-US" b="1" dirty="0"/>
                    </a:p>
                  </a:txBody>
                  <a:tcPr/>
                </a:tc>
                <a:tc>
                  <a:txBody>
                    <a:bodyPr/>
                    <a:lstStyle/>
                    <a:p>
                      <a:pPr algn="r"/>
                      <a:r>
                        <a:rPr lang="sr-Latn-RS" b="1" dirty="0"/>
                        <a:t>4.789</a:t>
                      </a:r>
                      <a:endParaRPr lang="en-US" b="1"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083613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790" y="0"/>
            <a:ext cx="10515600" cy="1325563"/>
          </a:xfrm>
        </p:spPr>
        <p:txBody>
          <a:bodyPr>
            <a:normAutofit/>
          </a:bodyPr>
          <a:lstStyle/>
          <a:p>
            <a:r>
              <a:rPr lang="sr-Latn-RS" sz="3600" b="1" dirty="0">
                <a:solidFill>
                  <a:schemeClr val="accent2"/>
                </a:solidFill>
                <a:latin typeface="Vijaya" pitchFamily="34" charset="0"/>
                <a:cs typeface="Vijaya" pitchFamily="34" charset="0"/>
              </a:rPr>
              <a:t>POSLOVNI REZULTAT</a:t>
            </a:r>
            <a:endParaRPr lang="sr-Latn-RS" sz="3600" dirty="0">
              <a:solidFill>
                <a:schemeClr val="accent2"/>
              </a:solidFill>
            </a:endParaRPr>
          </a:p>
        </p:txBody>
      </p:sp>
      <p:sp>
        <p:nvSpPr>
          <p:cNvPr id="3" name="Content Placeholder 2"/>
          <p:cNvSpPr>
            <a:spLocks noGrp="1"/>
          </p:cNvSpPr>
          <p:nvPr>
            <p:ph idx="1"/>
          </p:nvPr>
        </p:nvSpPr>
        <p:spPr>
          <a:xfrm>
            <a:off x="756314" y="1279715"/>
            <a:ext cx="10515600" cy="4351338"/>
          </a:xfrm>
        </p:spPr>
        <p:txBody>
          <a:bodyPr>
            <a:normAutofit/>
          </a:bodyPr>
          <a:lstStyle/>
          <a:p>
            <a:endParaRPr lang="sr-Latn-RS" dirty="0"/>
          </a:p>
          <a:p>
            <a:r>
              <a:rPr lang="sr-Latn-RS" b="1" dirty="0">
                <a:solidFill>
                  <a:srgbClr val="0070C0"/>
                </a:solidFill>
                <a:ea typeface="Arial Unicode MS" pitchFamily="34" charset="-128"/>
                <a:cs typeface="Arial Unicode MS" pitchFamily="34" charset="-128"/>
              </a:rPr>
              <a:t>Poslovni prihodi 630.167 hiljada dinara </a:t>
            </a:r>
          </a:p>
          <a:p>
            <a:r>
              <a:rPr lang="sr-Latn-RS" b="1" dirty="0">
                <a:solidFill>
                  <a:srgbClr val="0070C0"/>
                </a:solidFill>
              </a:rPr>
              <a:t>Poslovni rashodi 632.532 hiljada dinara</a:t>
            </a:r>
          </a:p>
          <a:p>
            <a:endParaRPr lang="sr-Latn-RS" b="1" dirty="0">
              <a:solidFill>
                <a:srgbClr val="0070C0"/>
              </a:solidFill>
            </a:endParaRPr>
          </a:p>
          <a:p>
            <a:r>
              <a:rPr lang="sr-Latn-RS" b="1" dirty="0"/>
              <a:t>Poslovni</a:t>
            </a:r>
            <a:r>
              <a:rPr lang="sr-Latn-RS" dirty="0"/>
              <a:t> </a:t>
            </a:r>
            <a:r>
              <a:rPr lang="sr-Latn-RS" b="1" i="1" dirty="0">
                <a:solidFill>
                  <a:schemeClr val="accent2"/>
                </a:solidFill>
              </a:rPr>
              <a:t> GUBITAK </a:t>
            </a:r>
            <a:r>
              <a:rPr lang="sr-Latn-RS" dirty="0"/>
              <a:t>za </a:t>
            </a:r>
            <a:r>
              <a:rPr lang="sr-Latn-RS" b="1" dirty="0"/>
              <a:t>2021. godinu</a:t>
            </a:r>
            <a:r>
              <a:rPr lang="sr-Latn-RS" dirty="0"/>
              <a:t> je </a:t>
            </a:r>
            <a:r>
              <a:rPr lang="sr-Latn-RS" b="1" dirty="0">
                <a:solidFill>
                  <a:schemeClr val="accent2"/>
                </a:solidFill>
              </a:rPr>
              <a:t>2.365</a:t>
            </a:r>
            <a:r>
              <a:rPr lang="sr-Latn-RS" dirty="0"/>
              <a:t> hiljada dinara .</a:t>
            </a:r>
          </a:p>
          <a:p>
            <a:pPr marL="0" indent="0">
              <a:buNone/>
            </a:pPr>
            <a:endParaRPr lang="sr-Latn-RS" dirty="0"/>
          </a:p>
          <a:p>
            <a:r>
              <a:rPr lang="sr-Latn-RS" dirty="0"/>
              <a:t>2020. godine je ostvaren poslovni </a:t>
            </a:r>
            <a:r>
              <a:rPr lang="sr-Latn-RS" i="1" dirty="0"/>
              <a:t>gubitak</a:t>
            </a:r>
            <a:r>
              <a:rPr lang="sr-Latn-RS" dirty="0"/>
              <a:t> koji je iznosio </a:t>
            </a:r>
            <a:r>
              <a:rPr lang="sr-Latn-RS" b="1" dirty="0">
                <a:solidFill>
                  <a:schemeClr val="accent2"/>
                </a:solidFill>
              </a:rPr>
              <a:t>7.231 </a:t>
            </a:r>
            <a:r>
              <a:rPr lang="sr-Latn-RS" dirty="0"/>
              <a:t>hiljada dinara.</a:t>
            </a:r>
          </a:p>
        </p:txBody>
      </p:sp>
    </p:spTree>
    <p:extLst>
      <p:ext uri="{BB962C8B-B14F-4D97-AF65-F5344CB8AC3E}">
        <p14:creationId xmlns:p14="http://schemas.microsoft.com/office/powerpoint/2010/main" val="3792534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790" y="0"/>
            <a:ext cx="10515600" cy="1325563"/>
          </a:xfrm>
        </p:spPr>
        <p:txBody>
          <a:bodyPr>
            <a:normAutofit/>
          </a:bodyPr>
          <a:lstStyle/>
          <a:p>
            <a:r>
              <a:rPr lang="sr-Latn-RS" sz="3600" b="1" dirty="0">
                <a:solidFill>
                  <a:schemeClr val="accent2"/>
                </a:solidFill>
                <a:latin typeface="Vijaya" pitchFamily="34" charset="0"/>
                <a:cs typeface="Vijaya" pitchFamily="34" charset="0"/>
              </a:rPr>
              <a:t>POSLOVNI REZULTAT </a:t>
            </a:r>
            <a:r>
              <a:rPr lang="sr-Latn-RS" sz="3600" b="1" dirty="0"/>
              <a:t>*ATP+COVID pomoć</a:t>
            </a:r>
            <a:endParaRPr lang="sr-Latn-RS" sz="3600" dirty="0">
              <a:solidFill>
                <a:schemeClr val="accent2"/>
              </a:solidFill>
            </a:endParaRPr>
          </a:p>
        </p:txBody>
      </p:sp>
      <p:sp>
        <p:nvSpPr>
          <p:cNvPr id="3" name="Content Placeholder 2"/>
          <p:cNvSpPr>
            <a:spLocks noGrp="1"/>
          </p:cNvSpPr>
          <p:nvPr>
            <p:ph idx="1"/>
          </p:nvPr>
        </p:nvSpPr>
        <p:spPr>
          <a:xfrm>
            <a:off x="756314" y="1279715"/>
            <a:ext cx="10515600" cy="4351338"/>
          </a:xfrm>
        </p:spPr>
        <p:txBody>
          <a:bodyPr>
            <a:normAutofit/>
          </a:bodyPr>
          <a:lstStyle/>
          <a:p>
            <a:endParaRPr lang="sr-Latn-RS" dirty="0"/>
          </a:p>
          <a:p>
            <a:r>
              <a:rPr lang="sr-Latn-RS" b="1" dirty="0">
                <a:solidFill>
                  <a:srgbClr val="0070C0"/>
                </a:solidFill>
                <a:ea typeface="Arial Unicode MS" pitchFamily="34" charset="-128"/>
                <a:cs typeface="Arial Unicode MS" pitchFamily="34" charset="-128"/>
              </a:rPr>
              <a:t>Poslovni prihodi 145.967 hiljada dinara </a:t>
            </a:r>
          </a:p>
          <a:p>
            <a:r>
              <a:rPr lang="sr-Latn-RS" b="1" dirty="0">
                <a:solidFill>
                  <a:srgbClr val="0070C0"/>
                </a:solidFill>
              </a:rPr>
              <a:t>Poslovni rashodi 148.332 hiljada dinara</a:t>
            </a:r>
          </a:p>
          <a:p>
            <a:endParaRPr lang="sr-Latn-RS" b="1" dirty="0">
              <a:solidFill>
                <a:srgbClr val="0070C0"/>
              </a:solidFill>
            </a:endParaRPr>
          </a:p>
          <a:p>
            <a:r>
              <a:rPr lang="sr-Latn-RS" b="1" dirty="0"/>
              <a:t>Poslovni</a:t>
            </a:r>
            <a:r>
              <a:rPr lang="sr-Latn-RS" dirty="0"/>
              <a:t> </a:t>
            </a:r>
            <a:r>
              <a:rPr lang="sr-Latn-RS" b="1" i="1" dirty="0">
                <a:solidFill>
                  <a:schemeClr val="accent2"/>
                </a:solidFill>
              </a:rPr>
              <a:t> GUBITAK </a:t>
            </a:r>
            <a:r>
              <a:rPr lang="sr-Latn-RS" dirty="0"/>
              <a:t>za </a:t>
            </a:r>
            <a:r>
              <a:rPr lang="sr-Latn-RS" b="1" dirty="0"/>
              <a:t>2021. godinu</a:t>
            </a:r>
            <a:r>
              <a:rPr lang="sr-Latn-RS" dirty="0"/>
              <a:t> je </a:t>
            </a:r>
            <a:r>
              <a:rPr lang="sr-Latn-RS" b="1" dirty="0">
                <a:solidFill>
                  <a:schemeClr val="accent2"/>
                </a:solidFill>
              </a:rPr>
              <a:t>2.365</a:t>
            </a:r>
            <a:r>
              <a:rPr lang="sr-Latn-RS" dirty="0"/>
              <a:t> hiljada dinara .</a:t>
            </a:r>
          </a:p>
          <a:p>
            <a:pPr marL="0" indent="0">
              <a:buNone/>
            </a:pPr>
            <a:endParaRPr lang="sr-Latn-RS" dirty="0"/>
          </a:p>
          <a:p>
            <a:r>
              <a:rPr lang="sr-Latn-RS" dirty="0"/>
              <a:t>2020. godine je ostvaren poslovni </a:t>
            </a:r>
            <a:r>
              <a:rPr lang="sr-Latn-RS" i="1" dirty="0"/>
              <a:t>gubitak</a:t>
            </a:r>
            <a:r>
              <a:rPr lang="sr-Latn-RS" dirty="0"/>
              <a:t> koji je iznosio </a:t>
            </a:r>
            <a:r>
              <a:rPr lang="sr-Latn-RS" b="1" dirty="0">
                <a:solidFill>
                  <a:schemeClr val="accent2"/>
                </a:solidFill>
              </a:rPr>
              <a:t>7.231 </a:t>
            </a:r>
            <a:r>
              <a:rPr lang="sr-Latn-RS" dirty="0"/>
              <a:t>hiljada dinara.</a:t>
            </a:r>
          </a:p>
        </p:txBody>
      </p:sp>
    </p:spTree>
    <p:extLst>
      <p:ext uri="{BB962C8B-B14F-4D97-AF65-F5344CB8AC3E}">
        <p14:creationId xmlns:p14="http://schemas.microsoft.com/office/powerpoint/2010/main" val="2309289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758" y="441325"/>
            <a:ext cx="11122926" cy="1325563"/>
          </a:xfrm>
        </p:spPr>
        <p:txBody>
          <a:bodyPr>
            <a:normAutofit/>
          </a:bodyPr>
          <a:lstStyle/>
          <a:p>
            <a:r>
              <a:rPr lang="sr-Latn-RS" sz="2800" b="1" dirty="0">
                <a:latin typeface="Vijaya"/>
              </a:rPr>
              <a:t>FINANSIJSKI PRIHODI/ RASHODI I GUBITAK IZ FINANSIRANJA</a:t>
            </a:r>
          </a:p>
        </p:txBody>
      </p:sp>
      <p:graphicFrame>
        <p:nvGraphicFramePr>
          <p:cNvPr id="3" name="Table 2"/>
          <p:cNvGraphicFramePr>
            <a:graphicFrameLocks noGrp="1"/>
          </p:cNvGraphicFramePr>
          <p:nvPr>
            <p:extLst>
              <p:ext uri="{D42A27DB-BD31-4B8C-83A1-F6EECF244321}">
                <p14:modId xmlns:p14="http://schemas.microsoft.com/office/powerpoint/2010/main" val="555558184"/>
              </p:ext>
            </p:extLst>
          </p:nvPr>
        </p:nvGraphicFramePr>
        <p:xfrm>
          <a:off x="1780464" y="1795815"/>
          <a:ext cx="8127999" cy="4201548"/>
        </p:xfrm>
        <a:graphic>
          <a:graphicData uri="http://schemas.openxmlformats.org/drawingml/2006/table">
            <a:tbl>
              <a:tblPr firstRow="1" bandRow="1">
                <a:tableStyleId>{17292A2E-F333-43FB-9621-5CBBE7FDCDCB}</a:tableStyleId>
              </a:tblPr>
              <a:tblGrid>
                <a:gridCol w="4136978">
                  <a:extLst>
                    <a:ext uri="{9D8B030D-6E8A-4147-A177-3AD203B41FA5}">
                      <a16:colId xmlns:a16="http://schemas.microsoft.com/office/drawing/2014/main" val="20000"/>
                    </a:ext>
                  </a:extLst>
                </a:gridCol>
                <a:gridCol w="2060812">
                  <a:extLst>
                    <a:ext uri="{9D8B030D-6E8A-4147-A177-3AD203B41FA5}">
                      <a16:colId xmlns:a16="http://schemas.microsoft.com/office/drawing/2014/main" val="20001"/>
                    </a:ext>
                  </a:extLst>
                </a:gridCol>
                <a:gridCol w="1930209">
                  <a:extLst>
                    <a:ext uri="{9D8B030D-6E8A-4147-A177-3AD203B41FA5}">
                      <a16:colId xmlns:a16="http://schemas.microsoft.com/office/drawing/2014/main" val="20002"/>
                    </a:ext>
                  </a:extLst>
                </a:gridCol>
              </a:tblGrid>
              <a:tr h="422753">
                <a:tc>
                  <a:txBody>
                    <a:bodyPr/>
                    <a:lstStyle/>
                    <a:p>
                      <a:endParaRPr lang="sr-Latn-RS" dirty="0"/>
                    </a:p>
                  </a:txBody>
                  <a:tcPr/>
                </a:tc>
                <a:tc>
                  <a:txBody>
                    <a:bodyPr/>
                    <a:lstStyle/>
                    <a:p>
                      <a:pPr algn="ctr"/>
                      <a:r>
                        <a:rPr lang="sr-Latn-RS" dirty="0"/>
                        <a:t>2021</a:t>
                      </a:r>
                    </a:p>
                  </a:txBody>
                  <a:tcPr anchor="ctr"/>
                </a:tc>
                <a:tc>
                  <a:txBody>
                    <a:bodyPr/>
                    <a:lstStyle/>
                    <a:p>
                      <a:pPr algn="ctr"/>
                      <a:r>
                        <a:rPr lang="sr-Latn-RS" dirty="0"/>
                        <a:t>2020</a:t>
                      </a:r>
                    </a:p>
                  </a:txBody>
                  <a:tcPr anchor="ctr"/>
                </a:tc>
                <a:extLst>
                  <a:ext uri="{0D108BD9-81ED-4DB2-BD59-A6C34878D82A}">
                    <a16:rowId xmlns:a16="http://schemas.microsoft.com/office/drawing/2014/main" val="10000"/>
                  </a:ext>
                </a:extLst>
              </a:tr>
              <a:tr h="422753">
                <a:tc>
                  <a:txBody>
                    <a:bodyPr/>
                    <a:lstStyle/>
                    <a:p>
                      <a:r>
                        <a:rPr lang="sr-Latn-RS" b="1" dirty="0"/>
                        <a:t>UKUPNO FINANSIJSKI PRIHODI</a:t>
                      </a:r>
                    </a:p>
                  </a:txBody>
                  <a:tcPr/>
                </a:tc>
                <a:tc>
                  <a:txBody>
                    <a:bodyPr/>
                    <a:lstStyle/>
                    <a:p>
                      <a:pPr algn="r"/>
                      <a:r>
                        <a:rPr lang="sr-Latn-RS" b="1" dirty="0"/>
                        <a:t>667</a:t>
                      </a:r>
                      <a:endParaRPr lang="en-US" b="1" dirty="0"/>
                    </a:p>
                  </a:txBody>
                  <a:tcPr/>
                </a:tc>
                <a:tc>
                  <a:txBody>
                    <a:bodyPr/>
                    <a:lstStyle/>
                    <a:p>
                      <a:pPr algn="r"/>
                      <a:r>
                        <a:rPr lang="sr-Latn-RS" b="1" dirty="0"/>
                        <a:t>7.176</a:t>
                      </a:r>
                      <a:endParaRPr lang="en-US" b="1" dirty="0"/>
                    </a:p>
                  </a:txBody>
                  <a:tcPr/>
                </a:tc>
                <a:extLst>
                  <a:ext uri="{0D108BD9-81ED-4DB2-BD59-A6C34878D82A}">
                    <a16:rowId xmlns:a16="http://schemas.microsoft.com/office/drawing/2014/main" val="10001"/>
                  </a:ext>
                </a:extLst>
              </a:tr>
              <a:tr h="422753">
                <a:tc>
                  <a:txBody>
                    <a:bodyPr/>
                    <a:lstStyle/>
                    <a:p>
                      <a:r>
                        <a:rPr lang="sr-Latn-RS" dirty="0"/>
                        <a:t>POZITIVNE KURSNE RAZLIKE</a:t>
                      </a:r>
                    </a:p>
                  </a:txBody>
                  <a:tcPr/>
                </a:tc>
                <a:tc>
                  <a:txBody>
                    <a:bodyPr/>
                    <a:lstStyle/>
                    <a:p>
                      <a:pPr algn="r"/>
                      <a:r>
                        <a:rPr lang="sr-Latn-RS" dirty="0"/>
                        <a:t>665</a:t>
                      </a:r>
                      <a:endParaRPr lang="en-US" dirty="0"/>
                    </a:p>
                  </a:txBody>
                  <a:tcPr/>
                </a:tc>
                <a:tc>
                  <a:txBody>
                    <a:bodyPr/>
                    <a:lstStyle/>
                    <a:p>
                      <a:pPr algn="r"/>
                      <a:r>
                        <a:rPr lang="sr-Latn-RS" dirty="0"/>
                        <a:t>2.984</a:t>
                      </a:r>
                      <a:endParaRPr lang="en-US" dirty="0"/>
                    </a:p>
                  </a:txBody>
                  <a:tcPr/>
                </a:tc>
                <a:extLst>
                  <a:ext uri="{0D108BD9-81ED-4DB2-BD59-A6C34878D82A}">
                    <a16:rowId xmlns:a16="http://schemas.microsoft.com/office/drawing/2014/main" val="10002"/>
                  </a:ext>
                </a:extLst>
              </a:tr>
              <a:tr h="396771">
                <a:tc>
                  <a:txBody>
                    <a:bodyPr/>
                    <a:lstStyle/>
                    <a:p>
                      <a:r>
                        <a:rPr lang="sr-Latn-RS" b="0" dirty="0"/>
                        <a:t>PRIHODI</a:t>
                      </a:r>
                      <a:r>
                        <a:rPr lang="sr-Latn-RS" b="0" baseline="0" dirty="0"/>
                        <a:t> OD KAMATA</a:t>
                      </a:r>
                      <a:endParaRPr lang="sr-Latn-RS" b="0" dirty="0"/>
                    </a:p>
                  </a:txBody>
                  <a:tcPr/>
                </a:tc>
                <a:tc>
                  <a:txBody>
                    <a:bodyPr/>
                    <a:lstStyle/>
                    <a:p>
                      <a:pPr algn="r"/>
                      <a:r>
                        <a:rPr lang="sr-Latn-RS" dirty="0"/>
                        <a:t>2</a:t>
                      </a:r>
                      <a:endParaRPr lang="en-US" dirty="0"/>
                    </a:p>
                  </a:txBody>
                  <a:tcPr/>
                </a:tc>
                <a:tc>
                  <a:txBody>
                    <a:bodyPr/>
                    <a:lstStyle/>
                    <a:p>
                      <a:pPr algn="r"/>
                      <a:endParaRPr lang="en-US" b="0" dirty="0"/>
                    </a:p>
                  </a:txBody>
                  <a:tcPr/>
                </a:tc>
                <a:extLst>
                  <a:ext uri="{0D108BD9-81ED-4DB2-BD59-A6C34878D82A}">
                    <a16:rowId xmlns:a16="http://schemas.microsoft.com/office/drawing/2014/main" val="10003"/>
                  </a:ext>
                </a:extLst>
              </a:tr>
              <a:tr h="422753">
                <a:tc>
                  <a:txBody>
                    <a:bodyPr/>
                    <a:lstStyle/>
                    <a:p>
                      <a:r>
                        <a:rPr lang="sr-Latn-RS" b="0" dirty="0"/>
                        <a:t>OSTALI PRIHODI OD.</a:t>
                      </a:r>
                      <a:r>
                        <a:rPr lang="sr-Latn-RS" b="0" baseline="0" dirty="0"/>
                        <a:t> FIN IMOVINE</a:t>
                      </a:r>
                      <a:endParaRPr lang="sr-Latn-RS" b="0" dirty="0"/>
                    </a:p>
                  </a:txBody>
                  <a:tcPr/>
                </a:tc>
                <a:tc>
                  <a:txBody>
                    <a:bodyPr/>
                    <a:lstStyle/>
                    <a:p>
                      <a:pPr algn="r"/>
                      <a:endParaRPr lang="en-US"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b="0" dirty="0"/>
                        <a:t>4.192</a:t>
                      </a:r>
                      <a:endParaRPr lang="en-US" b="0" dirty="0"/>
                    </a:p>
                  </a:txBody>
                  <a:tcPr/>
                </a:tc>
                <a:extLst>
                  <a:ext uri="{0D108BD9-81ED-4DB2-BD59-A6C34878D82A}">
                    <a16:rowId xmlns:a16="http://schemas.microsoft.com/office/drawing/2014/main" val="10004"/>
                  </a:ext>
                </a:extLst>
              </a:tr>
              <a:tr h="422753">
                <a:tc>
                  <a:txBody>
                    <a:bodyPr/>
                    <a:lstStyle/>
                    <a:p>
                      <a:r>
                        <a:rPr lang="sr-Latn-RS" b="1" dirty="0"/>
                        <a:t>UKUPNO FINANSIJSKI RASHODI</a:t>
                      </a:r>
                    </a:p>
                  </a:txBody>
                  <a:tcPr/>
                </a:tc>
                <a:tc>
                  <a:txBody>
                    <a:bodyPr/>
                    <a:lstStyle/>
                    <a:p>
                      <a:pPr algn="r"/>
                      <a:r>
                        <a:rPr lang="sr-Latn-RS" b="1" dirty="0"/>
                        <a:t>2.596</a:t>
                      </a:r>
                      <a:endParaRPr lang="en-US" b="1" dirty="0"/>
                    </a:p>
                  </a:txBody>
                  <a:tcPr/>
                </a:tc>
                <a:tc>
                  <a:txBody>
                    <a:bodyPr/>
                    <a:lstStyle/>
                    <a:p>
                      <a:pPr algn="r"/>
                      <a:r>
                        <a:rPr lang="sr-Latn-RS" b="1" dirty="0"/>
                        <a:t>1.435</a:t>
                      </a:r>
                      <a:endParaRPr lang="en-US" b="1" dirty="0"/>
                    </a:p>
                  </a:txBody>
                  <a:tcPr/>
                </a:tc>
                <a:extLst>
                  <a:ext uri="{0D108BD9-81ED-4DB2-BD59-A6C34878D82A}">
                    <a16:rowId xmlns:a16="http://schemas.microsoft.com/office/drawing/2014/main" val="10005"/>
                  </a:ext>
                </a:extLst>
              </a:tr>
              <a:tr h="422753">
                <a:tc>
                  <a:txBody>
                    <a:bodyPr/>
                    <a:lstStyle/>
                    <a:p>
                      <a:r>
                        <a:rPr lang="sr-Latn-RS" dirty="0"/>
                        <a:t>RASHODI KAMATA</a:t>
                      </a:r>
                    </a:p>
                  </a:txBody>
                  <a:tcPr/>
                </a:tc>
                <a:tc>
                  <a:txBody>
                    <a:bodyPr/>
                    <a:lstStyle/>
                    <a:p>
                      <a:pPr algn="r"/>
                      <a:r>
                        <a:rPr lang="sr-Latn-RS" dirty="0"/>
                        <a:t>368</a:t>
                      </a:r>
                      <a:endParaRPr lang="en-US" dirty="0"/>
                    </a:p>
                  </a:txBody>
                  <a:tcPr/>
                </a:tc>
                <a:tc>
                  <a:txBody>
                    <a:bodyPr/>
                    <a:lstStyle/>
                    <a:p>
                      <a:pPr algn="r"/>
                      <a:r>
                        <a:rPr lang="sr-Latn-RS" dirty="0"/>
                        <a:t>610</a:t>
                      </a:r>
                      <a:endParaRPr lang="en-US" dirty="0"/>
                    </a:p>
                  </a:txBody>
                  <a:tcPr/>
                </a:tc>
                <a:extLst>
                  <a:ext uri="{0D108BD9-81ED-4DB2-BD59-A6C34878D82A}">
                    <a16:rowId xmlns:a16="http://schemas.microsoft.com/office/drawing/2014/main" val="10006"/>
                  </a:ext>
                </a:extLst>
              </a:tr>
              <a:tr h="422753">
                <a:tc>
                  <a:txBody>
                    <a:bodyPr/>
                    <a:lstStyle/>
                    <a:p>
                      <a:r>
                        <a:rPr lang="sr-Latn-RS" dirty="0"/>
                        <a:t>NEGATIVNE KURSNE RAZLIKE</a:t>
                      </a:r>
                    </a:p>
                  </a:txBody>
                  <a:tcPr/>
                </a:tc>
                <a:tc>
                  <a:txBody>
                    <a:bodyPr/>
                    <a:lstStyle/>
                    <a:p>
                      <a:pPr algn="r"/>
                      <a:r>
                        <a:rPr lang="sr-Latn-RS" dirty="0"/>
                        <a:t>2.228</a:t>
                      </a:r>
                      <a:endParaRPr lang="en-US" dirty="0"/>
                    </a:p>
                  </a:txBody>
                  <a:tcPr/>
                </a:tc>
                <a:tc>
                  <a:txBody>
                    <a:bodyPr/>
                    <a:lstStyle/>
                    <a:p>
                      <a:pPr algn="r"/>
                      <a:r>
                        <a:rPr lang="sr-Latn-RS" dirty="0"/>
                        <a:t>825</a:t>
                      </a:r>
                      <a:endParaRPr lang="en-US" dirty="0"/>
                    </a:p>
                  </a:txBody>
                  <a:tcPr/>
                </a:tc>
                <a:extLst>
                  <a:ext uri="{0D108BD9-81ED-4DB2-BD59-A6C34878D82A}">
                    <a16:rowId xmlns:a16="http://schemas.microsoft.com/office/drawing/2014/main" val="10007"/>
                  </a:ext>
                </a:extLst>
              </a:tr>
              <a:tr h="422753">
                <a:tc>
                  <a:txBody>
                    <a:bodyPr/>
                    <a:lstStyle/>
                    <a:p>
                      <a:r>
                        <a:rPr lang="sr-Latn-RS" b="1" dirty="0"/>
                        <a:t>DOBITAK IZ FINANSIRANJA</a:t>
                      </a:r>
                    </a:p>
                  </a:txBody>
                  <a:tcPr/>
                </a:tc>
                <a:tc>
                  <a:txBody>
                    <a:bodyPr/>
                    <a:lstStyle/>
                    <a:p>
                      <a:pPr algn="r"/>
                      <a:endParaRPr lang="en-US" dirty="0"/>
                    </a:p>
                  </a:txBody>
                  <a:tcPr/>
                </a:tc>
                <a:tc>
                  <a:txBody>
                    <a:bodyPr/>
                    <a:lstStyle/>
                    <a:p>
                      <a:pPr algn="r"/>
                      <a:r>
                        <a:rPr lang="sr-Latn-RS" b="1" dirty="0"/>
                        <a:t>5.741</a:t>
                      </a:r>
                      <a:endParaRPr lang="en-US" b="1" dirty="0"/>
                    </a:p>
                  </a:txBody>
                  <a:tcPr/>
                </a:tc>
                <a:extLst>
                  <a:ext uri="{0D108BD9-81ED-4DB2-BD59-A6C34878D82A}">
                    <a16:rowId xmlns:a16="http://schemas.microsoft.com/office/drawing/2014/main" val="10008"/>
                  </a:ext>
                </a:extLst>
              </a:tr>
              <a:tr h="422753">
                <a:tc>
                  <a:txBody>
                    <a:bodyPr/>
                    <a:lstStyle/>
                    <a:p>
                      <a:r>
                        <a:rPr lang="sr-Latn-RS" b="1" dirty="0"/>
                        <a:t>GUBITAK IZ FINANSIRANJA</a:t>
                      </a:r>
                    </a:p>
                  </a:txBody>
                  <a:tcPr/>
                </a:tc>
                <a:tc>
                  <a:txBody>
                    <a:bodyPr/>
                    <a:lstStyle/>
                    <a:p>
                      <a:pPr algn="r"/>
                      <a:r>
                        <a:rPr lang="sr-Latn-RS" b="1" dirty="0"/>
                        <a:t>1.929</a:t>
                      </a:r>
                      <a:endParaRPr lang="en-US" b="1" dirty="0"/>
                    </a:p>
                  </a:txBody>
                  <a:tcPr/>
                </a:tc>
                <a:tc>
                  <a:txBody>
                    <a:bodyPr/>
                    <a:lstStyle/>
                    <a:p>
                      <a:pPr algn="just"/>
                      <a:endParaRPr lang="en-US"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19591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4034" y="125095"/>
            <a:ext cx="10515600" cy="1325563"/>
          </a:xfrm>
        </p:spPr>
        <p:txBody>
          <a:bodyPr>
            <a:normAutofit/>
          </a:bodyPr>
          <a:lstStyle/>
          <a:p>
            <a:r>
              <a:rPr lang="sr-Latn-RS" sz="3600" b="1" dirty="0">
                <a:latin typeface="Vijaya" pitchFamily="34" charset="0"/>
                <a:cs typeface="Vijaya" pitchFamily="34" charset="0"/>
              </a:rPr>
              <a:t>   OSTALI PRIHODI I RASHODI</a:t>
            </a:r>
            <a:endParaRPr lang="sr-Latn-RS" sz="3600" dirty="0"/>
          </a:p>
        </p:txBody>
      </p:sp>
      <p:graphicFrame>
        <p:nvGraphicFramePr>
          <p:cNvPr id="3" name="Table 2"/>
          <p:cNvGraphicFramePr>
            <a:graphicFrameLocks noGrp="1"/>
          </p:cNvGraphicFramePr>
          <p:nvPr>
            <p:extLst>
              <p:ext uri="{D42A27DB-BD31-4B8C-83A1-F6EECF244321}">
                <p14:modId xmlns:p14="http://schemas.microsoft.com/office/powerpoint/2010/main" val="100677469"/>
              </p:ext>
            </p:extLst>
          </p:nvPr>
        </p:nvGraphicFramePr>
        <p:xfrm>
          <a:off x="1714500" y="1709058"/>
          <a:ext cx="8256813" cy="1591248"/>
        </p:xfrm>
        <a:graphic>
          <a:graphicData uri="http://schemas.openxmlformats.org/drawingml/2006/table">
            <a:tbl>
              <a:tblPr firstRow="1" bandRow="1">
                <a:tableStyleId>{17292A2E-F333-43FB-9621-5CBBE7FDCDCB}</a:tableStyleId>
              </a:tblPr>
              <a:tblGrid>
                <a:gridCol w="2752271">
                  <a:extLst>
                    <a:ext uri="{9D8B030D-6E8A-4147-A177-3AD203B41FA5}">
                      <a16:colId xmlns:a16="http://schemas.microsoft.com/office/drawing/2014/main" val="20000"/>
                    </a:ext>
                  </a:extLst>
                </a:gridCol>
                <a:gridCol w="2752271">
                  <a:extLst>
                    <a:ext uri="{9D8B030D-6E8A-4147-A177-3AD203B41FA5}">
                      <a16:colId xmlns:a16="http://schemas.microsoft.com/office/drawing/2014/main" val="20001"/>
                    </a:ext>
                  </a:extLst>
                </a:gridCol>
                <a:gridCol w="2752271">
                  <a:extLst>
                    <a:ext uri="{9D8B030D-6E8A-4147-A177-3AD203B41FA5}">
                      <a16:colId xmlns:a16="http://schemas.microsoft.com/office/drawing/2014/main" val="20002"/>
                    </a:ext>
                  </a:extLst>
                </a:gridCol>
              </a:tblGrid>
              <a:tr h="532849">
                <a:tc>
                  <a:txBody>
                    <a:bodyPr/>
                    <a:lstStyle/>
                    <a:p>
                      <a:endParaRPr lang="sr-Latn-RS" dirty="0"/>
                    </a:p>
                  </a:txBody>
                  <a:tcPr/>
                </a:tc>
                <a:tc>
                  <a:txBody>
                    <a:bodyPr/>
                    <a:lstStyle/>
                    <a:p>
                      <a:pPr algn="r"/>
                      <a:r>
                        <a:rPr lang="sr-Latn-RS" dirty="0"/>
                        <a:t>2021</a:t>
                      </a:r>
                    </a:p>
                  </a:txBody>
                  <a:tcPr/>
                </a:tc>
                <a:tc>
                  <a:txBody>
                    <a:bodyPr/>
                    <a:lstStyle/>
                    <a:p>
                      <a:pPr algn="r"/>
                      <a:r>
                        <a:rPr lang="sr-Latn-RS" dirty="0"/>
                        <a:t>2020</a:t>
                      </a:r>
                    </a:p>
                  </a:txBody>
                  <a:tcPr/>
                </a:tc>
                <a:extLst>
                  <a:ext uri="{0D108BD9-81ED-4DB2-BD59-A6C34878D82A}">
                    <a16:rowId xmlns:a16="http://schemas.microsoft.com/office/drawing/2014/main" val="10000"/>
                  </a:ext>
                </a:extLst>
              </a:tr>
              <a:tr h="525550">
                <a:tc>
                  <a:txBody>
                    <a:bodyPr/>
                    <a:lstStyle/>
                    <a:p>
                      <a:r>
                        <a:rPr lang="sr-Latn-RS" b="1" dirty="0"/>
                        <a:t>OSTALI PRIHODI</a:t>
                      </a:r>
                    </a:p>
                  </a:txBody>
                  <a:tcPr/>
                </a:tc>
                <a:tc>
                  <a:txBody>
                    <a:bodyPr/>
                    <a:lstStyle/>
                    <a:p>
                      <a:pPr algn="r"/>
                      <a:r>
                        <a:rPr lang="sr-Latn-RS" b="1" dirty="0"/>
                        <a:t>4.747</a:t>
                      </a:r>
                      <a:endParaRPr lang="en-US" b="1" dirty="0"/>
                    </a:p>
                  </a:txBody>
                  <a:tcPr/>
                </a:tc>
                <a:tc>
                  <a:txBody>
                    <a:bodyPr/>
                    <a:lstStyle/>
                    <a:p>
                      <a:pPr algn="r"/>
                      <a:r>
                        <a:rPr lang="sr-Latn-RS" b="1" dirty="0"/>
                        <a:t>3.797</a:t>
                      </a:r>
                      <a:endParaRPr lang="en-US" b="1" dirty="0"/>
                    </a:p>
                  </a:txBody>
                  <a:tcPr/>
                </a:tc>
                <a:extLst>
                  <a:ext uri="{0D108BD9-81ED-4DB2-BD59-A6C34878D82A}">
                    <a16:rowId xmlns:a16="http://schemas.microsoft.com/office/drawing/2014/main" val="10001"/>
                  </a:ext>
                </a:extLst>
              </a:tr>
              <a:tr h="532849">
                <a:tc>
                  <a:txBody>
                    <a:bodyPr/>
                    <a:lstStyle/>
                    <a:p>
                      <a:r>
                        <a:rPr lang="sr-Latn-RS" b="1" dirty="0"/>
                        <a:t>OSTALI RASHODI</a:t>
                      </a:r>
                    </a:p>
                  </a:txBody>
                  <a:tcPr/>
                </a:tc>
                <a:tc>
                  <a:txBody>
                    <a:bodyPr/>
                    <a:lstStyle/>
                    <a:p>
                      <a:pPr algn="r"/>
                      <a:r>
                        <a:rPr lang="sr-Latn-RS" b="1" dirty="0"/>
                        <a:t>1.625</a:t>
                      </a:r>
                      <a:endParaRPr lang="en-US" b="1" dirty="0"/>
                    </a:p>
                  </a:txBody>
                  <a:tcPr/>
                </a:tc>
                <a:tc>
                  <a:txBody>
                    <a:bodyPr/>
                    <a:lstStyle/>
                    <a:p>
                      <a:pPr algn="r"/>
                      <a:r>
                        <a:rPr lang="sr-Latn-RS" b="1" dirty="0"/>
                        <a:t>8.839</a:t>
                      </a:r>
                      <a:endParaRPr lang="en-US" b="1" dirty="0"/>
                    </a:p>
                  </a:txBody>
                  <a:tcPr/>
                </a:tc>
                <a:extLst>
                  <a:ext uri="{0D108BD9-81ED-4DB2-BD59-A6C34878D82A}">
                    <a16:rowId xmlns:a16="http://schemas.microsoft.com/office/drawing/2014/main" val="10002"/>
                  </a:ext>
                </a:extLst>
              </a:tr>
            </a:tbl>
          </a:graphicData>
        </a:graphic>
      </p:graphicFrame>
      <p:sp>
        <p:nvSpPr>
          <p:cNvPr id="4" name="TextBox 3"/>
          <p:cNvSpPr txBox="1"/>
          <p:nvPr/>
        </p:nvSpPr>
        <p:spPr>
          <a:xfrm>
            <a:off x="1746911" y="3483754"/>
            <a:ext cx="8475261" cy="3170099"/>
          </a:xfrm>
          <a:prstGeom prst="rect">
            <a:avLst/>
          </a:prstGeom>
          <a:noFill/>
        </p:spPr>
        <p:txBody>
          <a:bodyPr wrap="square" rtlCol="0">
            <a:spAutoFit/>
          </a:bodyPr>
          <a:lstStyle/>
          <a:p>
            <a:pPr marL="285750" indent="-285750">
              <a:buFont typeface="Arial" pitchFamily="34" charset="0"/>
              <a:buChar char="•"/>
            </a:pPr>
            <a:r>
              <a:rPr lang="sr-Latn-RS" sz="2000" b="1" dirty="0"/>
              <a:t>Ostali prihodi</a:t>
            </a:r>
            <a:r>
              <a:rPr lang="sr-Latn-RS" sz="2000" dirty="0"/>
              <a:t> u iznosu od 4.747 hiljade odnose se na prihode od refundacija (3.018 hiljada dinara) i prihode iz ranijih godina (94 hiljade dinara), prihode od smanjenja obaveza (1.565 hiljada) i prihode od napl. penala, kazni, šteta (70 hiljada dinara)</a:t>
            </a:r>
          </a:p>
          <a:p>
            <a:pPr marL="285750" indent="-285750">
              <a:buFont typeface="Arial" pitchFamily="34" charset="0"/>
              <a:buChar char="•"/>
            </a:pPr>
            <a:endParaRPr lang="sr-Latn-RS" sz="2000" dirty="0"/>
          </a:p>
          <a:p>
            <a:pPr marL="285750" indent="-285750" algn="just">
              <a:buFont typeface="Arial" pitchFamily="34" charset="0"/>
              <a:buChar char="•"/>
            </a:pPr>
            <a:r>
              <a:rPr lang="sr-Latn-RS" sz="2000" b="1" dirty="0"/>
              <a:t>Ostali rashodi </a:t>
            </a:r>
            <a:r>
              <a:rPr lang="sr-Latn-RS" sz="2000" dirty="0"/>
              <a:t>u iznosu od 1.625  hiljada dinara odnose se na rashod po osnovu direktnog otpisa potraživanja (152 hiljade dinara), rashodi iz ranijih godina  (770 hiljada dinara), umanjenje vrednosti zaliha reketa, teniskih loptica i mrežica (131 hiljada dinara) i ostale rashode u iznosu od 572 hiljade dinara</a:t>
            </a:r>
          </a:p>
        </p:txBody>
      </p:sp>
    </p:spTree>
    <p:extLst>
      <p:ext uri="{BB962C8B-B14F-4D97-AF65-F5344CB8AC3E}">
        <p14:creationId xmlns:p14="http://schemas.microsoft.com/office/powerpoint/2010/main" val="2346068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01" y="140960"/>
            <a:ext cx="10552676" cy="609667"/>
          </a:xfrm>
        </p:spPr>
        <p:txBody>
          <a:bodyPr>
            <a:normAutofit/>
          </a:bodyPr>
          <a:lstStyle/>
          <a:p>
            <a:r>
              <a:rPr lang="sr-Latn-RS" sz="2800" b="1" dirty="0">
                <a:latin typeface="Vijaya" pitchFamily="34" charset="0"/>
                <a:cs typeface="Vijaya" pitchFamily="34" charset="0"/>
              </a:rPr>
              <a:t>FINANSIJSKI REZULTAT</a:t>
            </a:r>
            <a:endParaRPr lang="sr-Latn-R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8770902"/>
              </p:ext>
            </p:extLst>
          </p:nvPr>
        </p:nvGraphicFramePr>
        <p:xfrm>
          <a:off x="709684" y="856227"/>
          <a:ext cx="10809026" cy="4572000"/>
        </p:xfrm>
        <a:graphic>
          <a:graphicData uri="http://schemas.openxmlformats.org/drawingml/2006/table">
            <a:tbl>
              <a:tblPr firstRow="1" bandRow="1">
                <a:tableStyleId>{17292A2E-F333-43FB-9621-5CBBE7FDCDCB}</a:tableStyleId>
              </a:tblPr>
              <a:tblGrid>
                <a:gridCol w="6305265">
                  <a:extLst>
                    <a:ext uri="{9D8B030D-6E8A-4147-A177-3AD203B41FA5}">
                      <a16:colId xmlns:a16="http://schemas.microsoft.com/office/drawing/2014/main" val="20000"/>
                    </a:ext>
                  </a:extLst>
                </a:gridCol>
                <a:gridCol w="2429302">
                  <a:extLst>
                    <a:ext uri="{9D8B030D-6E8A-4147-A177-3AD203B41FA5}">
                      <a16:colId xmlns:a16="http://schemas.microsoft.com/office/drawing/2014/main" val="20001"/>
                    </a:ext>
                  </a:extLst>
                </a:gridCol>
                <a:gridCol w="2074459">
                  <a:extLst>
                    <a:ext uri="{9D8B030D-6E8A-4147-A177-3AD203B41FA5}">
                      <a16:colId xmlns:a16="http://schemas.microsoft.com/office/drawing/2014/main" val="20002"/>
                    </a:ext>
                  </a:extLst>
                </a:gridCol>
              </a:tblGrid>
              <a:tr h="370840">
                <a:tc>
                  <a:txBody>
                    <a:bodyPr/>
                    <a:lstStyle/>
                    <a:p>
                      <a:endParaRPr lang="sr-Latn-RS" sz="1400" dirty="0"/>
                    </a:p>
                  </a:txBody>
                  <a:tcPr/>
                </a:tc>
                <a:tc>
                  <a:txBody>
                    <a:bodyPr/>
                    <a:lstStyle/>
                    <a:p>
                      <a:pPr algn="ctr"/>
                      <a:r>
                        <a:rPr lang="sr-Latn-RS" sz="2000" dirty="0"/>
                        <a:t>2021</a:t>
                      </a:r>
                    </a:p>
                  </a:txBody>
                  <a:tcPr/>
                </a:tc>
                <a:tc>
                  <a:txBody>
                    <a:bodyPr/>
                    <a:lstStyle/>
                    <a:p>
                      <a:pPr algn="ctr"/>
                      <a:r>
                        <a:rPr lang="sr-Latn-RS" sz="2000" dirty="0"/>
                        <a:t>2020</a:t>
                      </a:r>
                    </a:p>
                  </a:txBody>
                  <a:tcPr/>
                </a:tc>
                <a:extLst>
                  <a:ext uri="{0D108BD9-81ED-4DB2-BD59-A6C34878D82A}">
                    <a16:rowId xmlns:a16="http://schemas.microsoft.com/office/drawing/2014/main" val="10000"/>
                  </a:ext>
                </a:extLst>
              </a:tr>
              <a:tr h="370840">
                <a:tc>
                  <a:txBody>
                    <a:bodyPr/>
                    <a:lstStyle/>
                    <a:p>
                      <a:r>
                        <a:rPr lang="sr-Latn-RS" sz="1800" dirty="0"/>
                        <a:t>VIŠAK PRIHODA NAD RASHODIMA IZ REDOVNOG POSLOVANJA PRE OPEREZIVANJA</a:t>
                      </a:r>
                    </a:p>
                  </a:txBody>
                  <a:tcPr/>
                </a:tc>
                <a:tc>
                  <a:txBody>
                    <a:bodyPr/>
                    <a:lstStyle/>
                    <a:p>
                      <a:pPr algn="r"/>
                      <a:endParaRPr lang="en-US" sz="2000" dirty="0"/>
                    </a:p>
                  </a:txBody>
                  <a:tcPr/>
                </a:tc>
                <a:tc>
                  <a:txBody>
                    <a:bodyPr/>
                    <a:lstStyle/>
                    <a:p>
                      <a:pPr algn="r"/>
                      <a:endParaRPr lang="en-US" sz="2000" dirty="0"/>
                    </a:p>
                  </a:txBody>
                  <a:tcPr/>
                </a:tc>
                <a:extLst>
                  <a:ext uri="{0D108BD9-81ED-4DB2-BD59-A6C34878D82A}">
                    <a16:rowId xmlns:a16="http://schemas.microsoft.com/office/drawing/2014/main" val="10001"/>
                  </a:ext>
                </a:extLst>
              </a:tr>
              <a:tr h="370840">
                <a:tc>
                  <a:txBody>
                    <a:bodyPr/>
                    <a:lstStyle/>
                    <a:p>
                      <a:r>
                        <a:rPr lang="sr-Latn-RS" sz="1800" dirty="0"/>
                        <a:t>VIŠAK RASHODA NAD PRIHODIMA IZ REDOVNOG POSLOVANJA PRE OPEREZIVANJA</a:t>
                      </a:r>
                    </a:p>
                  </a:txBody>
                  <a:tcPr/>
                </a:tc>
                <a:tc>
                  <a:txBody>
                    <a:bodyPr/>
                    <a:lstStyle/>
                    <a:p>
                      <a:pPr algn="r"/>
                      <a:r>
                        <a:rPr lang="sr-Latn-RS" sz="2000" dirty="0"/>
                        <a:t>1.172</a:t>
                      </a:r>
                      <a:endParaRPr lang="en-US" sz="2000" dirty="0"/>
                    </a:p>
                  </a:txBody>
                  <a:tcPr/>
                </a:tc>
                <a:tc>
                  <a:txBody>
                    <a:bodyPr/>
                    <a:lstStyle/>
                    <a:p>
                      <a:pPr algn="r"/>
                      <a:r>
                        <a:rPr lang="sr-Latn-RS" sz="2000" dirty="0"/>
                        <a:t>6.532</a:t>
                      </a:r>
                      <a:endParaRPr lang="en-US" sz="2000" dirty="0"/>
                    </a:p>
                  </a:txBody>
                  <a:tcPr/>
                </a:tc>
                <a:extLst>
                  <a:ext uri="{0D108BD9-81ED-4DB2-BD59-A6C34878D82A}">
                    <a16:rowId xmlns:a16="http://schemas.microsoft.com/office/drawing/2014/main" val="10002"/>
                  </a:ext>
                </a:extLst>
              </a:tr>
              <a:tr h="370840">
                <a:tc>
                  <a:txBody>
                    <a:bodyPr/>
                    <a:lstStyle/>
                    <a:p>
                      <a:r>
                        <a:rPr lang="sr-Latn-RS" sz="1800" dirty="0"/>
                        <a:t>VIŠAK PRIHODA NAD RASHODIMA,</a:t>
                      </a:r>
                      <a:r>
                        <a:rPr lang="sr-Latn-RS" sz="1800" baseline="0" dirty="0"/>
                        <a:t> EFEKTI PROMENA RAČUNOVODSTVENIH POLITIKA I ISPRAVKA GREŠAKA IZ RANIJIH GODINA</a:t>
                      </a:r>
                      <a:endParaRPr lang="sr-Latn-RS" sz="1800" dirty="0"/>
                    </a:p>
                  </a:txBody>
                  <a:tcPr/>
                </a:tc>
                <a:tc>
                  <a:txBody>
                    <a:bodyPr/>
                    <a:lstStyle/>
                    <a:p>
                      <a:pPr algn="r"/>
                      <a:endParaRPr lang="en-US" sz="2000" dirty="0"/>
                    </a:p>
                  </a:txBody>
                  <a:tcPr/>
                </a:tc>
                <a:tc>
                  <a:txBody>
                    <a:bodyPr/>
                    <a:lstStyle/>
                    <a:p>
                      <a:pPr algn="r"/>
                      <a:endParaRPr lang="en-US" sz="2000" dirty="0"/>
                    </a:p>
                  </a:txBody>
                  <a:tcPr/>
                </a:tc>
                <a:extLst>
                  <a:ext uri="{0D108BD9-81ED-4DB2-BD59-A6C34878D82A}">
                    <a16:rowId xmlns:a16="http://schemas.microsoft.com/office/drawing/2014/main" val="10003"/>
                  </a:ext>
                </a:extLst>
              </a:tr>
              <a:tr h="370840">
                <a:tc>
                  <a:txBody>
                    <a:bodyPr/>
                    <a:lstStyle/>
                    <a:p>
                      <a:r>
                        <a:rPr lang="sr-Latn-RS" sz="1800" dirty="0"/>
                        <a:t>VIŠAK PRIHODA NAD RASHODIMA PRE OPOREZIVANJA</a:t>
                      </a:r>
                      <a:endParaRPr lang="sr-Latn-RS" sz="1800" b="1" dirty="0"/>
                    </a:p>
                  </a:txBody>
                  <a:tcPr/>
                </a:tc>
                <a:tc>
                  <a:txBody>
                    <a:bodyPr/>
                    <a:lstStyle/>
                    <a:p>
                      <a:pPr algn="r"/>
                      <a:endParaRPr lang="en-US" sz="2000" dirty="0"/>
                    </a:p>
                  </a:txBody>
                  <a:tcPr/>
                </a:tc>
                <a:tc>
                  <a:txBody>
                    <a:bodyPr/>
                    <a:lstStyle/>
                    <a:p>
                      <a:pPr algn="r"/>
                      <a:endParaRPr lang="en-US" sz="2000" dirty="0"/>
                    </a:p>
                  </a:txBody>
                  <a:tcPr/>
                </a:tc>
                <a:extLst>
                  <a:ext uri="{0D108BD9-81ED-4DB2-BD59-A6C34878D82A}">
                    <a16:rowId xmlns:a16="http://schemas.microsoft.com/office/drawing/2014/main" val="10004"/>
                  </a:ext>
                </a:extLst>
              </a:tr>
              <a:tr h="370840">
                <a:tc>
                  <a:txBody>
                    <a:bodyPr/>
                    <a:lstStyle/>
                    <a:p>
                      <a:r>
                        <a:rPr lang="sr-Latn-RS" sz="1800" dirty="0"/>
                        <a:t>VIŠAK RASHODA NAD PRIHODIMA PRE OPOREZIVANJA</a:t>
                      </a:r>
                      <a:endParaRPr lang="sr-Latn-RS" sz="1800" b="1" dirty="0"/>
                    </a:p>
                  </a:txBody>
                  <a:tcPr/>
                </a:tc>
                <a:tc>
                  <a:txBody>
                    <a:bodyPr/>
                    <a:lstStyle/>
                    <a:p>
                      <a:pPr algn="r"/>
                      <a:r>
                        <a:rPr lang="sr-Latn-RS" sz="2000" dirty="0"/>
                        <a:t>1.172</a:t>
                      </a:r>
                      <a:endParaRPr lang="en-US" sz="2000" dirty="0"/>
                    </a:p>
                  </a:txBody>
                  <a:tcPr/>
                </a:tc>
                <a:tc>
                  <a:txBody>
                    <a:bodyPr/>
                    <a:lstStyle/>
                    <a:p>
                      <a:pPr algn="r"/>
                      <a:r>
                        <a:rPr lang="sr-Latn-RS" sz="2000" dirty="0"/>
                        <a:t>6.532</a:t>
                      </a:r>
                      <a:endParaRPr lang="en-US" sz="2000" dirty="0"/>
                    </a:p>
                  </a:txBody>
                  <a:tcPr/>
                </a:tc>
                <a:extLst>
                  <a:ext uri="{0D108BD9-81ED-4DB2-BD59-A6C34878D82A}">
                    <a16:rowId xmlns:a16="http://schemas.microsoft.com/office/drawing/2014/main" val="10005"/>
                  </a:ext>
                </a:extLst>
              </a:tr>
              <a:tr h="370840">
                <a:tc>
                  <a:txBody>
                    <a:bodyPr/>
                    <a:lstStyle/>
                    <a:p>
                      <a:r>
                        <a:rPr lang="sr-Latn-RS" sz="1800" dirty="0"/>
                        <a:t>PORESKI RASHOD PERIODA</a:t>
                      </a:r>
                    </a:p>
                  </a:txBody>
                  <a:tcPr/>
                </a:tc>
                <a:tc>
                  <a:txBody>
                    <a:bodyPr/>
                    <a:lstStyle/>
                    <a:p>
                      <a:pPr algn="r"/>
                      <a:endParaRPr lang="en-US" sz="2000" dirty="0"/>
                    </a:p>
                  </a:txBody>
                  <a:tcPr/>
                </a:tc>
                <a:tc>
                  <a:txBody>
                    <a:bodyPr/>
                    <a:lstStyle/>
                    <a:p>
                      <a:pPr algn="r"/>
                      <a:endParaRPr lang="en-US" sz="2000" dirty="0"/>
                    </a:p>
                  </a:txBody>
                  <a:tcPr/>
                </a:tc>
                <a:extLst>
                  <a:ext uri="{0D108BD9-81ED-4DB2-BD59-A6C34878D82A}">
                    <a16:rowId xmlns:a16="http://schemas.microsoft.com/office/drawing/2014/main" val="10006"/>
                  </a:ext>
                </a:extLst>
              </a:tr>
              <a:tr h="370840">
                <a:tc>
                  <a:txBody>
                    <a:bodyPr/>
                    <a:lstStyle/>
                    <a:p>
                      <a:r>
                        <a:rPr lang="sr-Latn-RS" sz="1800" b="1" dirty="0"/>
                        <a:t>NETO VIŠAK PRIHODA NAD RASHODIMA</a:t>
                      </a:r>
                    </a:p>
                  </a:txBody>
                  <a:tcPr/>
                </a:tc>
                <a:tc>
                  <a:txBody>
                    <a:bodyPr/>
                    <a:lstStyle/>
                    <a:p>
                      <a:pPr algn="r"/>
                      <a:endParaRPr lang="en-US" sz="2000" b="1" dirty="0"/>
                    </a:p>
                  </a:txBody>
                  <a:tcPr/>
                </a:tc>
                <a:tc>
                  <a:txBody>
                    <a:bodyPr/>
                    <a:lstStyle/>
                    <a:p>
                      <a:pPr algn="r"/>
                      <a:endParaRPr lang="en-US" sz="2000" b="1" dirty="0"/>
                    </a:p>
                  </a:txBody>
                  <a:tcPr/>
                </a:tc>
                <a:extLst>
                  <a:ext uri="{0D108BD9-81ED-4DB2-BD59-A6C34878D82A}">
                    <a16:rowId xmlns:a16="http://schemas.microsoft.com/office/drawing/2014/main" val="10007"/>
                  </a:ext>
                </a:extLst>
              </a:tr>
              <a:tr h="370840">
                <a:tc>
                  <a:txBody>
                    <a:bodyPr/>
                    <a:lstStyle/>
                    <a:p>
                      <a:r>
                        <a:rPr lang="sr-Latn-RS" sz="1800" b="1" dirty="0"/>
                        <a:t>NETO VIŠAK RASHODA NAD PRIHODIMA</a:t>
                      </a:r>
                    </a:p>
                  </a:txBody>
                  <a:tcPr/>
                </a:tc>
                <a:tc>
                  <a:txBody>
                    <a:bodyPr/>
                    <a:lstStyle/>
                    <a:p>
                      <a:pPr algn="r"/>
                      <a:r>
                        <a:rPr lang="sr-Latn-RS" sz="2000" dirty="0"/>
                        <a:t>1.172</a:t>
                      </a:r>
                      <a:endParaRPr lang="en-US" sz="2000" dirty="0"/>
                    </a:p>
                  </a:txBody>
                  <a:tcPr/>
                </a:tc>
                <a:tc>
                  <a:txBody>
                    <a:bodyPr/>
                    <a:lstStyle/>
                    <a:p>
                      <a:pPr algn="r"/>
                      <a:r>
                        <a:rPr lang="sr-Latn-RS" sz="2000" dirty="0"/>
                        <a:t>6.532</a:t>
                      </a:r>
                      <a:endParaRPr lang="en-US" sz="2000" dirty="0"/>
                    </a:p>
                  </a:txBody>
                  <a:tcPr/>
                </a:tc>
                <a:extLst>
                  <a:ext uri="{0D108BD9-81ED-4DB2-BD59-A6C34878D82A}">
                    <a16:rowId xmlns:a16="http://schemas.microsoft.com/office/drawing/2014/main" val="10008"/>
                  </a:ext>
                </a:extLst>
              </a:tr>
            </a:tbl>
          </a:graphicData>
        </a:graphic>
      </p:graphicFrame>
      <p:sp>
        <p:nvSpPr>
          <p:cNvPr id="3" name="TextBox 2"/>
          <p:cNvSpPr txBox="1"/>
          <p:nvPr/>
        </p:nvSpPr>
        <p:spPr>
          <a:xfrm>
            <a:off x="709684" y="5664074"/>
            <a:ext cx="10836322" cy="830997"/>
          </a:xfrm>
          <a:prstGeom prst="rect">
            <a:avLst/>
          </a:prstGeom>
          <a:noFill/>
        </p:spPr>
        <p:txBody>
          <a:bodyPr wrap="square" rtlCol="0">
            <a:spAutoFit/>
          </a:bodyPr>
          <a:lstStyle/>
          <a:p>
            <a:r>
              <a:rPr lang="sr-Latn-RS" sz="2400" dirty="0">
                <a:solidFill>
                  <a:prstClr val="black"/>
                </a:solidFill>
              </a:rPr>
              <a:t>U 2021. godini ostvaren je </a:t>
            </a:r>
            <a:r>
              <a:rPr lang="sr-Latn-RS" sz="2400" b="1" i="1" dirty="0">
                <a:solidFill>
                  <a:srgbClr val="ED7D31"/>
                </a:solidFill>
              </a:rPr>
              <a:t>gubitak </a:t>
            </a:r>
            <a:r>
              <a:rPr lang="sr-Latn-RS" sz="2400" dirty="0">
                <a:solidFill>
                  <a:prstClr val="black"/>
                </a:solidFill>
              </a:rPr>
              <a:t>u iznosu od </a:t>
            </a:r>
            <a:r>
              <a:rPr lang="sr-Latn-RS" sz="2400" b="1" dirty="0">
                <a:solidFill>
                  <a:srgbClr val="ED7D31"/>
                </a:solidFill>
              </a:rPr>
              <a:t>1.172 hiljade </a:t>
            </a:r>
            <a:r>
              <a:rPr lang="sr-Latn-RS" sz="2400" dirty="0">
                <a:solidFill>
                  <a:prstClr val="black"/>
                </a:solidFill>
              </a:rPr>
              <a:t>dinara u odnosu na prethodnu godinu koja je završena sa </a:t>
            </a:r>
            <a:r>
              <a:rPr lang="sr-Latn-RS" sz="2400" i="1" dirty="0">
                <a:solidFill>
                  <a:prstClr val="black"/>
                </a:solidFill>
              </a:rPr>
              <a:t>gubitkom</a:t>
            </a:r>
            <a:r>
              <a:rPr lang="sr-Latn-RS" sz="2400" dirty="0">
                <a:solidFill>
                  <a:prstClr val="black"/>
                </a:solidFill>
              </a:rPr>
              <a:t> od </a:t>
            </a:r>
            <a:r>
              <a:rPr lang="sr-Latn-RS" sz="2400" b="1" dirty="0">
                <a:solidFill>
                  <a:srgbClr val="ED7D31"/>
                </a:solidFill>
              </a:rPr>
              <a:t>6.532 hiljade </a:t>
            </a:r>
            <a:r>
              <a:rPr lang="sr-Latn-RS" sz="2400" dirty="0">
                <a:solidFill>
                  <a:prstClr val="black"/>
                </a:solidFill>
              </a:rPr>
              <a:t>dinara</a:t>
            </a:r>
            <a:endParaRPr lang="en-US" sz="2400" dirty="0">
              <a:solidFill>
                <a:prstClr val="black"/>
              </a:solidFill>
            </a:endParaRPr>
          </a:p>
        </p:txBody>
      </p:sp>
    </p:spTree>
    <p:extLst>
      <p:ext uri="{BB962C8B-B14F-4D97-AF65-F5344CB8AC3E}">
        <p14:creationId xmlns:p14="http://schemas.microsoft.com/office/powerpoint/2010/main" val="115722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910" y="0"/>
            <a:ext cx="10753299" cy="996287"/>
          </a:xfrm>
        </p:spPr>
        <p:txBody>
          <a:bodyPr/>
          <a:lstStyle/>
          <a:p>
            <a:r>
              <a:rPr lang="sr-Latn-RS" b="1" dirty="0">
                <a:solidFill>
                  <a:schemeClr val="accent2"/>
                </a:solidFill>
                <a:latin typeface="Bradley Hand ITC" panose="03070402050302030203" pitchFamily="66" charset="0"/>
              </a:rPr>
              <a:t>AKTIVA</a:t>
            </a:r>
          </a:p>
        </p:txBody>
      </p:sp>
      <p:sp>
        <p:nvSpPr>
          <p:cNvPr id="3" name="Content Placeholder 2"/>
          <p:cNvSpPr>
            <a:spLocks noGrp="1"/>
          </p:cNvSpPr>
          <p:nvPr>
            <p:ph idx="1"/>
          </p:nvPr>
        </p:nvSpPr>
        <p:spPr>
          <a:xfrm>
            <a:off x="450376" y="818866"/>
            <a:ext cx="11191164" cy="5813946"/>
          </a:xfrm>
        </p:spPr>
        <p:txBody>
          <a:bodyPr>
            <a:normAutofit lnSpcReduction="10000"/>
          </a:bodyPr>
          <a:lstStyle/>
          <a:p>
            <a:pPr marL="0" indent="0">
              <a:buNone/>
            </a:pPr>
            <a:endParaRPr lang="sr-Latn-RS" sz="1800" dirty="0"/>
          </a:p>
          <a:p>
            <a:r>
              <a:rPr lang="sr-Latn-RS" sz="2000" b="1" dirty="0">
                <a:solidFill>
                  <a:srgbClr val="0070C0"/>
                </a:solidFill>
              </a:rPr>
              <a:t>Zalihe materijala</a:t>
            </a:r>
            <a:r>
              <a:rPr lang="sr-Latn-RS" sz="2000" b="1" dirty="0"/>
              <a:t> </a:t>
            </a:r>
            <a:r>
              <a:rPr lang="sr-Latn-RS" sz="2000" dirty="0"/>
              <a:t>se odnose na rekete, lopte i mreže koji su nabavljeni iz Kine za potrebe programa Tenis 10 i na dan 31.12.2021. iznose 893 hiljade dinara.</a:t>
            </a:r>
          </a:p>
          <a:p>
            <a:endParaRPr lang="sr-Latn-RS" sz="2000" dirty="0"/>
          </a:p>
          <a:p>
            <a:r>
              <a:rPr lang="sr-Latn-RS" sz="2000" b="1" dirty="0">
                <a:solidFill>
                  <a:srgbClr val="0070C0"/>
                </a:solidFill>
              </a:rPr>
              <a:t>Plaćeni avansi u zemlji </a:t>
            </a:r>
            <a:r>
              <a:rPr lang="sr-Latn-RS" sz="2000" dirty="0"/>
              <a:t>iznose 91  hiljada dinara  (Parking servis, Knez Petrol, Pošta).</a:t>
            </a:r>
          </a:p>
          <a:p>
            <a:endParaRPr lang="sr-Latn-RS" sz="2000" dirty="0"/>
          </a:p>
          <a:p>
            <a:r>
              <a:rPr lang="sr-Latn-RS" sz="2000" b="1" dirty="0">
                <a:solidFill>
                  <a:srgbClr val="0070C0"/>
                </a:solidFill>
              </a:rPr>
              <a:t>Potraživanja po osnovu prodaje</a:t>
            </a:r>
            <a:r>
              <a:rPr lang="sr-Latn-RS" sz="2000" b="1" dirty="0"/>
              <a:t> </a:t>
            </a:r>
            <a:r>
              <a:rPr lang="sr-Latn-RS" sz="2000" dirty="0"/>
              <a:t>iznose 38.106 hiljada dinara (ITF).</a:t>
            </a:r>
          </a:p>
          <a:p>
            <a:endParaRPr lang="sr-Latn-RS" sz="2000" dirty="0"/>
          </a:p>
          <a:p>
            <a:r>
              <a:rPr lang="sr-Latn-RS" sz="2000" b="1" dirty="0">
                <a:solidFill>
                  <a:srgbClr val="0070C0"/>
                </a:solidFill>
              </a:rPr>
              <a:t>Druga potraživanja </a:t>
            </a:r>
            <a:r>
              <a:rPr lang="sr-Latn-RS" sz="2000" dirty="0"/>
              <a:t>se odnose na potraživanja po osnovu više plaćenog poreza na dodatu vrednost u iznosu od 333 hiljada dinara.</a:t>
            </a:r>
          </a:p>
          <a:p>
            <a:endParaRPr lang="sr-Latn-RS" sz="2000" dirty="0">
              <a:solidFill>
                <a:srgbClr val="FF0000"/>
              </a:solidFill>
            </a:endParaRPr>
          </a:p>
          <a:p>
            <a:r>
              <a:rPr lang="sr-Latn-RS" sz="2000" b="1" dirty="0">
                <a:solidFill>
                  <a:srgbClr val="0070C0"/>
                </a:solidFill>
              </a:rPr>
              <a:t>Kratkoročni finansijski plasmani </a:t>
            </a:r>
            <a:r>
              <a:rPr lang="sr-Latn-RS" sz="2000" dirty="0"/>
              <a:t>odnose se na pozajmicu TSS-a  za razvoj igrača u iznosu od 118 hiljada dinara.</a:t>
            </a:r>
          </a:p>
          <a:p>
            <a:endParaRPr lang="sr-Latn-RS" sz="2000" dirty="0"/>
          </a:p>
          <a:p>
            <a:r>
              <a:rPr lang="sr-Latn-RS" sz="2000" b="1" dirty="0">
                <a:solidFill>
                  <a:srgbClr val="0070C0"/>
                </a:solidFill>
              </a:rPr>
              <a:t>Gotovinski ekvivalenti i gotovina</a:t>
            </a:r>
            <a:r>
              <a:rPr lang="sr-Latn-RS" sz="2000" dirty="0"/>
              <a:t> na dan 31.12.2021. iznose 1.359 hiljada dinara dok je na tekućem računu na dan 31.12.2020. bio iznos od 2.198 hiljada dinara.</a:t>
            </a:r>
          </a:p>
          <a:p>
            <a:pPr marL="0" indent="0">
              <a:buNone/>
            </a:pPr>
            <a:endParaRPr lang="sr-Latn-RS" sz="1800" dirty="0"/>
          </a:p>
        </p:txBody>
      </p:sp>
    </p:spTree>
    <p:extLst>
      <p:ext uri="{BB962C8B-B14F-4D97-AF65-F5344CB8AC3E}">
        <p14:creationId xmlns:p14="http://schemas.microsoft.com/office/powerpoint/2010/main" val="2007203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48" y="369902"/>
            <a:ext cx="10515600" cy="1325563"/>
          </a:xfrm>
        </p:spPr>
        <p:txBody>
          <a:bodyPr>
            <a:normAutofit/>
          </a:bodyPr>
          <a:lstStyle/>
          <a:p>
            <a:r>
              <a:rPr lang="sr-Latn-RS" sz="4000" dirty="0">
                <a:latin typeface="Bradley Hand ITC" panose="03070402050302030203" pitchFamily="66" charset="0"/>
              </a:rPr>
              <a:t>PASIVA</a:t>
            </a:r>
          </a:p>
        </p:txBody>
      </p:sp>
      <p:graphicFrame>
        <p:nvGraphicFramePr>
          <p:cNvPr id="3" name="Table 2"/>
          <p:cNvGraphicFramePr>
            <a:graphicFrameLocks noGrp="1"/>
          </p:cNvGraphicFramePr>
          <p:nvPr>
            <p:extLst>
              <p:ext uri="{D42A27DB-BD31-4B8C-83A1-F6EECF244321}">
                <p14:modId xmlns:p14="http://schemas.microsoft.com/office/powerpoint/2010/main" val="1465413638"/>
              </p:ext>
            </p:extLst>
          </p:nvPr>
        </p:nvGraphicFramePr>
        <p:xfrm>
          <a:off x="2340780" y="447659"/>
          <a:ext cx="9055101" cy="5852160"/>
        </p:xfrm>
        <a:graphic>
          <a:graphicData uri="http://schemas.openxmlformats.org/drawingml/2006/table">
            <a:tbl>
              <a:tblPr firstRow="1" bandRow="1">
                <a:tableStyleId>{17292A2E-F333-43FB-9621-5CBBE7FDCDCB}</a:tableStyleId>
              </a:tblPr>
              <a:tblGrid>
                <a:gridCol w="6381017">
                  <a:extLst>
                    <a:ext uri="{9D8B030D-6E8A-4147-A177-3AD203B41FA5}">
                      <a16:colId xmlns:a16="http://schemas.microsoft.com/office/drawing/2014/main" val="20000"/>
                    </a:ext>
                  </a:extLst>
                </a:gridCol>
                <a:gridCol w="1400711">
                  <a:extLst>
                    <a:ext uri="{9D8B030D-6E8A-4147-A177-3AD203B41FA5}">
                      <a16:colId xmlns:a16="http://schemas.microsoft.com/office/drawing/2014/main" val="20001"/>
                    </a:ext>
                  </a:extLst>
                </a:gridCol>
                <a:gridCol w="1273373">
                  <a:extLst>
                    <a:ext uri="{9D8B030D-6E8A-4147-A177-3AD203B41FA5}">
                      <a16:colId xmlns:a16="http://schemas.microsoft.com/office/drawing/2014/main" val="20002"/>
                    </a:ext>
                  </a:extLst>
                </a:gridCol>
              </a:tblGrid>
              <a:tr h="344029">
                <a:tc>
                  <a:txBody>
                    <a:bodyPr/>
                    <a:lstStyle/>
                    <a:p>
                      <a:endParaRPr lang="sr-Latn-RS" sz="1600" dirty="0"/>
                    </a:p>
                  </a:txBody>
                  <a:tcPr/>
                </a:tc>
                <a:tc>
                  <a:txBody>
                    <a:bodyPr/>
                    <a:lstStyle/>
                    <a:p>
                      <a:pPr algn="r"/>
                      <a:r>
                        <a:rPr lang="sr-Latn-RS" sz="1800" dirty="0"/>
                        <a:t>2021</a:t>
                      </a:r>
                    </a:p>
                  </a:txBody>
                  <a:tcPr/>
                </a:tc>
                <a:tc>
                  <a:txBody>
                    <a:bodyPr/>
                    <a:lstStyle/>
                    <a:p>
                      <a:pPr algn="r"/>
                      <a:r>
                        <a:rPr lang="sr-Latn-RS" sz="1800" dirty="0"/>
                        <a:t>2020</a:t>
                      </a:r>
                    </a:p>
                  </a:txBody>
                  <a:tcPr/>
                </a:tc>
                <a:extLst>
                  <a:ext uri="{0D108BD9-81ED-4DB2-BD59-A6C34878D82A}">
                    <a16:rowId xmlns:a16="http://schemas.microsoft.com/office/drawing/2014/main" val="10000"/>
                  </a:ext>
                </a:extLst>
              </a:tr>
              <a:tr h="344029">
                <a:tc>
                  <a:txBody>
                    <a:bodyPr/>
                    <a:lstStyle/>
                    <a:p>
                      <a:r>
                        <a:rPr lang="sr-Latn-RS" sz="1600" b="1" dirty="0"/>
                        <a:t>ULOZI (SOPSTVENI IZVORI) OSNIVAČA I DRUGIH LICA</a:t>
                      </a:r>
                    </a:p>
                  </a:txBody>
                  <a:tcPr/>
                </a:tc>
                <a:tc>
                  <a:txBody>
                    <a:bodyPr/>
                    <a:lstStyle/>
                    <a:p>
                      <a:pPr algn="r"/>
                      <a:r>
                        <a:rPr lang="sr-Latn-RS" dirty="0"/>
                        <a:t>19</a:t>
                      </a:r>
                      <a:endParaRPr lang="en-US" dirty="0"/>
                    </a:p>
                  </a:txBody>
                  <a:tcPr/>
                </a:tc>
                <a:tc>
                  <a:txBody>
                    <a:bodyPr/>
                    <a:lstStyle/>
                    <a:p>
                      <a:pPr algn="r"/>
                      <a:r>
                        <a:rPr lang="sr-Latn-RS" b="1" dirty="0"/>
                        <a:t>19</a:t>
                      </a:r>
                      <a:endParaRPr lang="en-US" b="1" dirty="0"/>
                    </a:p>
                  </a:txBody>
                  <a:tcPr/>
                </a:tc>
                <a:extLst>
                  <a:ext uri="{0D108BD9-81ED-4DB2-BD59-A6C34878D82A}">
                    <a16:rowId xmlns:a16="http://schemas.microsoft.com/office/drawing/2014/main" val="10001"/>
                  </a:ext>
                </a:extLst>
              </a:tr>
              <a:tr h="344029">
                <a:tc>
                  <a:txBody>
                    <a:bodyPr/>
                    <a:lstStyle/>
                    <a:p>
                      <a:r>
                        <a:rPr lang="sr-Latn-RS" sz="1600" b="1" dirty="0"/>
                        <a:t>NERASPOREĐENI VIŠAK PRIHODA NAD RASHODIMA</a:t>
                      </a:r>
                    </a:p>
                  </a:txBody>
                  <a:tcPr/>
                </a:tc>
                <a:tc>
                  <a:txBody>
                    <a:bodyPr/>
                    <a:lstStyle/>
                    <a:p>
                      <a:pPr algn="r"/>
                      <a:r>
                        <a:rPr lang="sr-Latn-RS" b="1" dirty="0"/>
                        <a:t>45.654</a:t>
                      </a:r>
                      <a:endParaRPr lang="en-US" b="1" dirty="0"/>
                    </a:p>
                  </a:txBody>
                  <a:tcPr/>
                </a:tc>
                <a:tc>
                  <a:txBody>
                    <a:bodyPr/>
                    <a:lstStyle/>
                    <a:p>
                      <a:pPr algn="r"/>
                      <a:r>
                        <a:rPr lang="sr-Latn-RS" b="1" dirty="0"/>
                        <a:t>45.654</a:t>
                      </a:r>
                      <a:endParaRPr lang="en-US" b="1" dirty="0"/>
                    </a:p>
                  </a:txBody>
                  <a:tcPr/>
                </a:tc>
                <a:extLst>
                  <a:ext uri="{0D108BD9-81ED-4DB2-BD59-A6C34878D82A}">
                    <a16:rowId xmlns:a16="http://schemas.microsoft.com/office/drawing/2014/main" val="10002"/>
                  </a:ext>
                </a:extLst>
              </a:tr>
              <a:tr h="344029">
                <a:tc>
                  <a:txBody>
                    <a:bodyPr/>
                    <a:lstStyle/>
                    <a:p>
                      <a:r>
                        <a:rPr lang="sr-Latn-RS" sz="1600" i="1" dirty="0"/>
                        <a:t> - NERASPOREĐENI VIŠAK PRIHODA NAD RASHODIMA RANIJIH GODINA</a:t>
                      </a:r>
                    </a:p>
                  </a:txBody>
                  <a:tcPr/>
                </a:tc>
                <a:tc>
                  <a:txBody>
                    <a:bodyPr/>
                    <a:lstStyle/>
                    <a:p>
                      <a:pPr algn="r"/>
                      <a:endParaRPr lang="en-US" dirty="0"/>
                    </a:p>
                  </a:txBody>
                  <a:tcPr/>
                </a:tc>
                <a:tc>
                  <a:txBody>
                    <a:bodyPr/>
                    <a:lstStyle/>
                    <a:p>
                      <a:pPr algn="r"/>
                      <a:r>
                        <a:rPr lang="sr-Latn-RS" dirty="0"/>
                        <a:t>45.654</a:t>
                      </a:r>
                      <a:endParaRPr lang="en-US" dirty="0"/>
                    </a:p>
                  </a:txBody>
                  <a:tcPr/>
                </a:tc>
                <a:extLst>
                  <a:ext uri="{0D108BD9-81ED-4DB2-BD59-A6C34878D82A}">
                    <a16:rowId xmlns:a16="http://schemas.microsoft.com/office/drawing/2014/main" val="10003"/>
                  </a:ext>
                </a:extLst>
              </a:tr>
              <a:tr h="344029">
                <a:tc>
                  <a:txBody>
                    <a:bodyPr/>
                    <a:lstStyle/>
                    <a:p>
                      <a:r>
                        <a:rPr lang="sr-Latn-RS" sz="1600" i="1" dirty="0"/>
                        <a:t> - NERAPOREĐENI VIŠAK PRIHODA NAD RASHODIMA TEKUĆE GODINE</a:t>
                      </a:r>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0004"/>
                  </a:ext>
                </a:extLst>
              </a:tr>
              <a:tr h="344029">
                <a:tc>
                  <a:txBody>
                    <a:bodyPr/>
                    <a:lstStyle/>
                    <a:p>
                      <a:r>
                        <a:rPr lang="sr-Latn-RS" sz="1600" b="1" dirty="0"/>
                        <a:t>VIŠAK RASHODA NAD PRIHODIMA</a:t>
                      </a:r>
                    </a:p>
                  </a:txBody>
                  <a:tcPr/>
                </a:tc>
                <a:tc>
                  <a:txBody>
                    <a:bodyPr/>
                    <a:lstStyle/>
                    <a:p>
                      <a:pPr algn="r"/>
                      <a:r>
                        <a:rPr lang="sr-Latn-RS" b="1" dirty="0"/>
                        <a:t>99.426</a:t>
                      </a:r>
                      <a:endParaRPr lang="en-US" b="1" dirty="0"/>
                    </a:p>
                  </a:txBody>
                  <a:tcPr/>
                </a:tc>
                <a:tc>
                  <a:txBody>
                    <a:bodyPr/>
                    <a:lstStyle/>
                    <a:p>
                      <a:pPr algn="r"/>
                      <a:r>
                        <a:rPr lang="sr-Latn-RS" b="1" dirty="0"/>
                        <a:t>98.254</a:t>
                      </a:r>
                      <a:endParaRPr lang="en-US" b="1" dirty="0"/>
                    </a:p>
                  </a:txBody>
                  <a:tcPr/>
                </a:tc>
                <a:extLst>
                  <a:ext uri="{0D108BD9-81ED-4DB2-BD59-A6C34878D82A}">
                    <a16:rowId xmlns:a16="http://schemas.microsoft.com/office/drawing/2014/main" val="10005"/>
                  </a:ext>
                </a:extLst>
              </a:tr>
              <a:tr h="344029">
                <a:tc>
                  <a:txBody>
                    <a:bodyPr/>
                    <a:lstStyle/>
                    <a:p>
                      <a:r>
                        <a:rPr lang="sr-Latn-RS" sz="1600" i="1" dirty="0"/>
                        <a:t> - VIŠAK RASHODA NAD PRIHODIMA RANIJIH GODINA</a:t>
                      </a:r>
                    </a:p>
                  </a:txBody>
                  <a:tcPr/>
                </a:tc>
                <a:tc>
                  <a:txBody>
                    <a:bodyPr/>
                    <a:lstStyle/>
                    <a:p>
                      <a:pPr algn="r"/>
                      <a:r>
                        <a:rPr lang="sr-Latn-RS" dirty="0"/>
                        <a:t>98.254</a:t>
                      </a:r>
                      <a:endParaRPr lang="en-US" dirty="0"/>
                    </a:p>
                  </a:txBody>
                  <a:tcPr/>
                </a:tc>
                <a:tc>
                  <a:txBody>
                    <a:bodyPr/>
                    <a:lstStyle/>
                    <a:p>
                      <a:pPr algn="r"/>
                      <a:r>
                        <a:rPr lang="sr-Latn-RS" dirty="0"/>
                        <a:t>91.722</a:t>
                      </a:r>
                      <a:endParaRPr lang="en-US" dirty="0"/>
                    </a:p>
                  </a:txBody>
                  <a:tcPr/>
                </a:tc>
                <a:extLst>
                  <a:ext uri="{0D108BD9-81ED-4DB2-BD59-A6C34878D82A}">
                    <a16:rowId xmlns:a16="http://schemas.microsoft.com/office/drawing/2014/main" val="10006"/>
                  </a:ext>
                </a:extLst>
              </a:tr>
              <a:tr h="344029">
                <a:tc>
                  <a:txBody>
                    <a:bodyPr/>
                    <a:lstStyle/>
                    <a:p>
                      <a:r>
                        <a:rPr lang="sr-Latn-RS" sz="1600" i="1" dirty="0"/>
                        <a:t> - VIŠAK RASHODA NAD PRIHODIMA TEKUĆE</a:t>
                      </a:r>
                      <a:r>
                        <a:rPr lang="sr-Latn-RS" sz="1600" i="1" baseline="0" dirty="0"/>
                        <a:t> GODINE</a:t>
                      </a:r>
                      <a:endParaRPr lang="sr-Latn-RS" sz="1600" i="1" dirty="0"/>
                    </a:p>
                  </a:txBody>
                  <a:tcPr/>
                </a:tc>
                <a:tc>
                  <a:txBody>
                    <a:bodyPr/>
                    <a:lstStyle/>
                    <a:p>
                      <a:pPr algn="r"/>
                      <a:r>
                        <a:rPr lang="sr-Latn-RS" dirty="0"/>
                        <a:t>1.172</a:t>
                      </a:r>
                      <a:endParaRPr lang="en-US" dirty="0"/>
                    </a:p>
                  </a:txBody>
                  <a:tcPr/>
                </a:tc>
                <a:tc>
                  <a:txBody>
                    <a:bodyPr/>
                    <a:lstStyle/>
                    <a:p>
                      <a:pPr algn="r"/>
                      <a:r>
                        <a:rPr lang="sr-Latn-RS" dirty="0"/>
                        <a:t>6.532</a:t>
                      </a:r>
                      <a:endParaRPr lang="en-US" dirty="0"/>
                    </a:p>
                  </a:txBody>
                  <a:tcPr/>
                </a:tc>
                <a:extLst>
                  <a:ext uri="{0D108BD9-81ED-4DB2-BD59-A6C34878D82A}">
                    <a16:rowId xmlns:a16="http://schemas.microsoft.com/office/drawing/2014/main" val="10007"/>
                  </a:ext>
                </a:extLst>
              </a:tr>
              <a:tr h="344029">
                <a:tc>
                  <a:txBody>
                    <a:bodyPr/>
                    <a:lstStyle/>
                    <a:p>
                      <a:r>
                        <a:rPr lang="sr-Latn-RS" sz="1800" b="1" dirty="0"/>
                        <a:t>DUGOROČNA REZERVISANJA I OBAVEZE</a:t>
                      </a:r>
                    </a:p>
                  </a:txBody>
                  <a:tcPr/>
                </a:tc>
                <a:tc>
                  <a:txBody>
                    <a:bodyPr/>
                    <a:lstStyle/>
                    <a:p>
                      <a:pPr algn="r"/>
                      <a:r>
                        <a:rPr lang="sr-Latn-RS" dirty="0"/>
                        <a:t>95.759</a:t>
                      </a:r>
                      <a:endParaRPr lang="en-US" dirty="0"/>
                    </a:p>
                  </a:txBody>
                  <a:tcPr/>
                </a:tc>
                <a:tc>
                  <a:txBody>
                    <a:bodyPr/>
                    <a:lstStyle/>
                    <a:p>
                      <a:pPr algn="r"/>
                      <a:r>
                        <a:rPr lang="sr-Latn-RS" b="1" dirty="0"/>
                        <a:t>57.370</a:t>
                      </a:r>
                      <a:endParaRPr lang="en-US" b="1" dirty="0"/>
                    </a:p>
                  </a:txBody>
                  <a:tcPr/>
                </a:tc>
                <a:extLst>
                  <a:ext uri="{0D108BD9-81ED-4DB2-BD59-A6C34878D82A}">
                    <a16:rowId xmlns:a16="http://schemas.microsoft.com/office/drawing/2014/main" val="10008"/>
                  </a:ext>
                </a:extLst>
              </a:tr>
              <a:tr h="344029">
                <a:tc>
                  <a:txBody>
                    <a:bodyPr/>
                    <a:lstStyle/>
                    <a:p>
                      <a:r>
                        <a:rPr lang="sr-Latn-RS" sz="1600" i="1" dirty="0"/>
                        <a:t> - KRATKOROČNE FINANSIJSKE OBAVEZE</a:t>
                      </a:r>
                    </a:p>
                  </a:txBody>
                  <a:tcPr/>
                </a:tc>
                <a:tc>
                  <a:txBody>
                    <a:bodyPr/>
                    <a:lstStyle/>
                    <a:p>
                      <a:pPr algn="r"/>
                      <a:r>
                        <a:rPr lang="sr-Latn-RS" dirty="0"/>
                        <a:t>15.581</a:t>
                      </a:r>
                      <a:endParaRPr lang="en-US" dirty="0"/>
                    </a:p>
                  </a:txBody>
                  <a:tcPr/>
                </a:tc>
                <a:tc>
                  <a:txBody>
                    <a:bodyPr/>
                    <a:lstStyle/>
                    <a:p>
                      <a:pPr algn="r"/>
                      <a:r>
                        <a:rPr lang="sr-Latn-RS" sz="1600" dirty="0"/>
                        <a:t>3.782</a:t>
                      </a:r>
                      <a:endParaRPr lang="en-US" sz="1600" dirty="0"/>
                    </a:p>
                  </a:txBody>
                  <a:tcPr/>
                </a:tc>
                <a:extLst>
                  <a:ext uri="{0D108BD9-81ED-4DB2-BD59-A6C34878D82A}">
                    <a16:rowId xmlns:a16="http://schemas.microsoft.com/office/drawing/2014/main" val="10009"/>
                  </a:ext>
                </a:extLst>
              </a:tr>
              <a:tr h="344029">
                <a:tc>
                  <a:txBody>
                    <a:bodyPr/>
                    <a:lstStyle/>
                    <a:p>
                      <a:r>
                        <a:rPr lang="sr-Latn-RS" sz="1600" i="1" dirty="0"/>
                        <a:t> - OBAVEZE IZ POSLOVANJA</a:t>
                      </a:r>
                    </a:p>
                  </a:txBody>
                  <a:tcPr/>
                </a:tc>
                <a:tc>
                  <a:txBody>
                    <a:bodyPr/>
                    <a:lstStyle/>
                    <a:p>
                      <a:pPr algn="r"/>
                      <a:r>
                        <a:rPr lang="sr-Latn-RS" dirty="0"/>
                        <a:t>20.578</a:t>
                      </a:r>
                      <a:endParaRPr lang="en-US" dirty="0"/>
                    </a:p>
                  </a:txBody>
                  <a:tcPr/>
                </a:tc>
                <a:tc>
                  <a:txBody>
                    <a:bodyPr/>
                    <a:lstStyle/>
                    <a:p>
                      <a:pPr algn="r"/>
                      <a:r>
                        <a:rPr lang="sr-Latn-RS" sz="1600" dirty="0"/>
                        <a:t>8.260</a:t>
                      </a:r>
                      <a:endParaRPr lang="en-US" sz="1600" dirty="0"/>
                    </a:p>
                  </a:txBody>
                  <a:tcPr/>
                </a:tc>
                <a:extLst>
                  <a:ext uri="{0D108BD9-81ED-4DB2-BD59-A6C34878D82A}">
                    <a16:rowId xmlns:a16="http://schemas.microsoft.com/office/drawing/2014/main" val="10010"/>
                  </a:ext>
                </a:extLst>
              </a:tr>
              <a:tr h="344029">
                <a:tc>
                  <a:txBody>
                    <a:bodyPr/>
                    <a:lstStyle/>
                    <a:p>
                      <a:r>
                        <a:rPr lang="sr-Latn-RS" sz="1600" i="1" dirty="0"/>
                        <a:t> - OSTALE KRATKOROČNE OBAVEZE</a:t>
                      </a:r>
                    </a:p>
                  </a:txBody>
                  <a:tcPr/>
                </a:tc>
                <a:tc>
                  <a:txBody>
                    <a:bodyPr/>
                    <a:lstStyle/>
                    <a:p>
                      <a:pPr algn="r"/>
                      <a:r>
                        <a:rPr lang="sr-Latn-RS" dirty="0"/>
                        <a:t>59.600</a:t>
                      </a:r>
                      <a:endParaRPr lang="en-US" dirty="0"/>
                    </a:p>
                  </a:txBody>
                  <a:tcPr/>
                </a:tc>
                <a:tc>
                  <a:txBody>
                    <a:bodyPr/>
                    <a:lstStyle/>
                    <a:p>
                      <a:pPr algn="r"/>
                      <a:r>
                        <a:rPr lang="sr-Latn-RS" sz="1600" dirty="0"/>
                        <a:t>45.328</a:t>
                      </a:r>
                      <a:endParaRPr lang="en-US" sz="1600" dirty="0"/>
                    </a:p>
                  </a:txBody>
                  <a:tcPr/>
                </a:tc>
                <a:extLst>
                  <a:ext uri="{0D108BD9-81ED-4DB2-BD59-A6C34878D82A}">
                    <a16:rowId xmlns:a16="http://schemas.microsoft.com/office/drawing/2014/main" val="10011"/>
                  </a:ext>
                </a:extLst>
              </a:tr>
              <a:tr h="344029">
                <a:tc>
                  <a:txBody>
                    <a:bodyPr/>
                    <a:lstStyle/>
                    <a:p>
                      <a:r>
                        <a:rPr lang="sr-Latn-RS" sz="1600" i="1" dirty="0"/>
                        <a:t> - OBAVEZE ZA POREZ NA DODATU VREDNOST</a:t>
                      </a:r>
                    </a:p>
                  </a:txBody>
                  <a:tcPr/>
                </a:tc>
                <a:tc>
                  <a:txBody>
                    <a:bodyPr/>
                    <a:lstStyle/>
                    <a:p>
                      <a:pPr algn="r"/>
                      <a:endParaRPr lang="en-US" dirty="0"/>
                    </a:p>
                  </a:txBody>
                  <a:tcPr/>
                </a:tc>
                <a:tc>
                  <a:txBody>
                    <a:bodyPr/>
                    <a:lstStyle/>
                    <a:p>
                      <a:pPr algn="r"/>
                      <a:endParaRPr lang="en-US" sz="1600" dirty="0"/>
                    </a:p>
                  </a:txBody>
                  <a:tcPr/>
                </a:tc>
                <a:extLst>
                  <a:ext uri="{0D108BD9-81ED-4DB2-BD59-A6C34878D82A}">
                    <a16:rowId xmlns:a16="http://schemas.microsoft.com/office/drawing/2014/main" val="10012"/>
                  </a:ext>
                </a:extLst>
              </a:tr>
              <a:tr h="344029">
                <a:tc>
                  <a:txBody>
                    <a:bodyPr/>
                    <a:lstStyle/>
                    <a:p>
                      <a:r>
                        <a:rPr lang="sr-Latn-RS" sz="1600" i="1" dirty="0"/>
                        <a:t> - OBAVEZE ZA POREZE, DOPRINOSE I DRUGE DAŽBINE</a:t>
                      </a:r>
                    </a:p>
                  </a:txBody>
                  <a:tcPr/>
                </a:tc>
                <a:tc>
                  <a:txBody>
                    <a:bodyPr/>
                    <a:lstStyle/>
                    <a:p>
                      <a:pPr algn="r"/>
                      <a:endParaRPr lang="en-US" dirty="0"/>
                    </a:p>
                  </a:txBody>
                  <a:tcPr/>
                </a:tc>
                <a:tc>
                  <a:txBody>
                    <a:bodyPr/>
                    <a:lstStyle/>
                    <a:p>
                      <a:pPr algn="r"/>
                      <a:endParaRPr lang="en-US" sz="1600" dirty="0"/>
                    </a:p>
                  </a:txBody>
                  <a:tcPr/>
                </a:tc>
                <a:extLst>
                  <a:ext uri="{0D108BD9-81ED-4DB2-BD59-A6C34878D82A}">
                    <a16:rowId xmlns:a16="http://schemas.microsoft.com/office/drawing/2014/main" val="10013"/>
                  </a:ext>
                </a:extLst>
              </a:tr>
              <a:tr h="344029">
                <a:tc>
                  <a:txBody>
                    <a:bodyPr/>
                    <a:lstStyle/>
                    <a:p>
                      <a:r>
                        <a:rPr lang="sr-Latn-RS" sz="1800" b="1" dirty="0"/>
                        <a:t>VIŠAK RASHODA NAD PRIHODIMA IZNAD VISINE ULOGA</a:t>
                      </a:r>
                    </a:p>
                  </a:txBody>
                  <a:tcPr/>
                </a:tc>
                <a:tc>
                  <a:txBody>
                    <a:bodyPr/>
                    <a:lstStyle/>
                    <a:p>
                      <a:pPr algn="r"/>
                      <a:r>
                        <a:rPr lang="sr-Latn-RS" b="1" dirty="0"/>
                        <a:t>53.753</a:t>
                      </a:r>
                      <a:endParaRPr lang="en-US" b="1" dirty="0"/>
                    </a:p>
                  </a:txBody>
                  <a:tcPr/>
                </a:tc>
                <a:tc>
                  <a:txBody>
                    <a:bodyPr/>
                    <a:lstStyle/>
                    <a:p>
                      <a:pPr algn="r"/>
                      <a:r>
                        <a:rPr lang="sr-Latn-RS" b="1" dirty="0"/>
                        <a:t>52.581</a:t>
                      </a:r>
                      <a:endParaRPr lang="en-US" b="1" dirty="0"/>
                    </a:p>
                  </a:txBody>
                  <a:tcPr/>
                </a:tc>
                <a:extLst>
                  <a:ext uri="{0D108BD9-81ED-4DB2-BD59-A6C34878D82A}">
                    <a16:rowId xmlns:a16="http://schemas.microsoft.com/office/drawing/2014/main" val="10014"/>
                  </a:ext>
                </a:extLst>
              </a:tr>
              <a:tr h="344029">
                <a:tc>
                  <a:txBody>
                    <a:bodyPr/>
                    <a:lstStyle/>
                    <a:p>
                      <a:r>
                        <a:rPr lang="sr-Latn-RS" sz="1800" b="1" dirty="0"/>
                        <a:t>UKUPNA PASIVA</a:t>
                      </a:r>
                    </a:p>
                  </a:txBody>
                  <a:tcPr/>
                </a:tc>
                <a:tc>
                  <a:txBody>
                    <a:bodyPr/>
                    <a:lstStyle/>
                    <a:p>
                      <a:pPr algn="r"/>
                      <a:r>
                        <a:rPr lang="sr-Latn-RS" b="1" dirty="0"/>
                        <a:t>42.006</a:t>
                      </a:r>
                      <a:endParaRPr lang="en-US" b="1" dirty="0"/>
                    </a:p>
                  </a:txBody>
                  <a:tcPr/>
                </a:tc>
                <a:tc>
                  <a:txBody>
                    <a:bodyPr/>
                    <a:lstStyle/>
                    <a:p>
                      <a:pPr algn="r"/>
                      <a:r>
                        <a:rPr lang="sr-Latn-RS" b="1" dirty="0"/>
                        <a:t>4.789</a:t>
                      </a:r>
                      <a:endParaRPr lang="en-US" b="1" dirty="0"/>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31288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57" y="-204716"/>
            <a:ext cx="10515600" cy="1325563"/>
          </a:xfrm>
        </p:spPr>
        <p:txBody>
          <a:bodyPr/>
          <a:lstStyle/>
          <a:p>
            <a:r>
              <a:rPr lang="sr-Latn-RS" b="1" dirty="0">
                <a:solidFill>
                  <a:schemeClr val="accent2"/>
                </a:solidFill>
                <a:latin typeface="Bradley Hand ITC" panose="03070402050302030203" pitchFamily="66" charset="0"/>
              </a:rPr>
              <a:t>PASIVA</a:t>
            </a:r>
          </a:p>
        </p:txBody>
      </p:sp>
      <p:sp>
        <p:nvSpPr>
          <p:cNvPr id="3" name="Content Placeholder 2"/>
          <p:cNvSpPr>
            <a:spLocks noGrp="1"/>
          </p:cNvSpPr>
          <p:nvPr>
            <p:ph idx="1"/>
          </p:nvPr>
        </p:nvSpPr>
        <p:spPr>
          <a:xfrm>
            <a:off x="660778" y="887105"/>
            <a:ext cx="10735101" cy="5472752"/>
          </a:xfrm>
        </p:spPr>
        <p:txBody>
          <a:bodyPr>
            <a:normAutofit lnSpcReduction="10000"/>
          </a:bodyPr>
          <a:lstStyle/>
          <a:p>
            <a:pPr marL="0" indent="0">
              <a:buNone/>
            </a:pPr>
            <a:r>
              <a:rPr lang="sr-Latn-RS" sz="1800" dirty="0"/>
              <a:t> </a:t>
            </a:r>
          </a:p>
          <a:p>
            <a:pPr algn="just"/>
            <a:r>
              <a:rPr lang="sr-Latn-RS" sz="2400" b="1" dirty="0">
                <a:solidFill>
                  <a:srgbClr val="0070C0"/>
                </a:solidFill>
              </a:rPr>
              <a:t>Kratkoročne finansijske obaveze</a:t>
            </a:r>
            <a:r>
              <a:rPr lang="sr-Latn-RS" sz="2400" dirty="0">
                <a:solidFill>
                  <a:srgbClr val="0070C0"/>
                </a:solidFill>
              </a:rPr>
              <a:t> </a:t>
            </a:r>
            <a:r>
              <a:rPr lang="sr-Latn-RS" sz="2400" dirty="0"/>
              <a:t>u iznosu od </a:t>
            </a:r>
            <a:r>
              <a:rPr lang="sr-Latn-RS" sz="2400" b="1" dirty="0">
                <a:solidFill>
                  <a:srgbClr val="0070C0"/>
                </a:solidFill>
              </a:rPr>
              <a:t>15.581  </a:t>
            </a:r>
            <a:r>
              <a:rPr lang="sr-Latn-RS" sz="2400" dirty="0"/>
              <a:t>hiljada dinara odnose se na pozajmice od Teniskog saveza Beograda iz 2012. godine (781 hiljada dinara), OKS iz 2013. godine (1.000 hiljade dinara), EKI Invest (prebačeno na Novi Dom) iz 2009. godine (2.000 hiljade dinara), Banka Poštanska štedionica iz 2021. godine (11.800 hiljada dinara).</a:t>
            </a:r>
          </a:p>
          <a:p>
            <a:pPr algn="just"/>
            <a:r>
              <a:rPr lang="sr-Latn-RS" sz="2400" b="1" dirty="0">
                <a:solidFill>
                  <a:srgbClr val="0070C0"/>
                </a:solidFill>
              </a:rPr>
              <a:t>Obaveze iz poslovanja </a:t>
            </a:r>
            <a:r>
              <a:rPr lang="sr-Latn-RS" sz="2400" dirty="0"/>
              <a:t>u iznosu od </a:t>
            </a:r>
            <a:r>
              <a:rPr lang="sr-Latn-RS" sz="2400" b="1" dirty="0">
                <a:solidFill>
                  <a:srgbClr val="0070C0"/>
                </a:solidFill>
              </a:rPr>
              <a:t>20.578</a:t>
            </a:r>
            <a:r>
              <a:rPr lang="sr-Latn-RS" sz="2400" dirty="0"/>
              <a:t> hiljada dinara obuhvataju obaveze za primljene avanse 375 hiljada dinara (članarine klubova za 2022. godinu), obaveze prema dobavljačima u zemlji 16.344 hiljada dinara, kao i obaveze prema dobavljačima u inostranstvu 3.849 hiljada</a:t>
            </a:r>
            <a:r>
              <a:rPr lang="sr-Latn-RS" sz="2400" dirty="0">
                <a:solidFill>
                  <a:srgbClr val="FF0000"/>
                </a:solidFill>
              </a:rPr>
              <a:t> </a:t>
            </a:r>
            <a:r>
              <a:rPr lang="sr-Latn-RS" sz="2400" dirty="0"/>
              <a:t>dinara i ostale nepomenute obaveze od 10 hiljada dinara.</a:t>
            </a:r>
          </a:p>
          <a:p>
            <a:pPr algn="just"/>
            <a:r>
              <a:rPr lang="sr-Latn-RS" sz="2400" b="1" dirty="0">
                <a:solidFill>
                  <a:srgbClr val="0070C0"/>
                </a:solidFill>
              </a:rPr>
              <a:t>Ostale kratkoročne obaveze</a:t>
            </a:r>
            <a:r>
              <a:rPr lang="sr-Latn-RS" sz="2400" dirty="0">
                <a:solidFill>
                  <a:srgbClr val="0070C0"/>
                </a:solidFill>
              </a:rPr>
              <a:t> </a:t>
            </a:r>
            <a:r>
              <a:rPr lang="sr-Latn-RS" sz="2400" dirty="0"/>
              <a:t>u iznosu od </a:t>
            </a:r>
            <a:r>
              <a:rPr lang="sr-Latn-RS" sz="2400" b="1" dirty="0">
                <a:solidFill>
                  <a:srgbClr val="0070C0"/>
                </a:solidFill>
              </a:rPr>
              <a:t>59.600 </a:t>
            </a:r>
            <a:r>
              <a:rPr lang="sr-Latn-RS" sz="2400" dirty="0"/>
              <a:t> hiljada dinara čine obaveze koje se odnose najvećim delom na obaveze prema igračima po osnovu Davis cup-a, Fed cup-a, sudijama i trenerima TSS- a u iznosu od 49.782 hiljade dinara, dok se ostatak od  9.495 hiljada odnosi na juniorski program za neisplaćene obaveze po konačnim obračunima sa službenog puta i 323 hiljada na poreze i doprinose po osnovu COVID pomoći za zaposlene</a:t>
            </a:r>
            <a:r>
              <a:rPr lang="sr-Latn-RS" sz="1800" dirty="0"/>
              <a:t>.</a:t>
            </a:r>
          </a:p>
        </p:txBody>
      </p:sp>
    </p:spTree>
    <p:extLst>
      <p:ext uri="{BB962C8B-B14F-4D97-AF65-F5344CB8AC3E}">
        <p14:creationId xmlns:p14="http://schemas.microsoft.com/office/powerpoint/2010/main" val="424656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269" y="2207572"/>
            <a:ext cx="10515600" cy="1968643"/>
          </a:xfrm>
          <a:solidFill>
            <a:srgbClr val="FFC000"/>
          </a:solidFill>
        </p:spPr>
        <p:txBody>
          <a:bodyPr>
            <a:noAutofit/>
          </a:bodyPr>
          <a:lstStyle/>
          <a:p>
            <a:pPr algn="ctr"/>
            <a:r>
              <a:rPr lang="sr-Latn-RS" sz="6000" b="1" dirty="0"/>
              <a:t>FINANSIJSKI REZULTAT PO PODBILANSIMA</a:t>
            </a:r>
            <a:endParaRPr lang="en-US" sz="6000" dirty="0"/>
          </a:p>
        </p:txBody>
      </p:sp>
    </p:spTree>
    <p:extLst>
      <p:ext uri="{BB962C8B-B14F-4D97-AF65-F5344CB8AC3E}">
        <p14:creationId xmlns:p14="http://schemas.microsoft.com/office/powerpoint/2010/main" val="120118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flipV="1">
            <a:off x="990600" y="1843088"/>
            <a:ext cx="10515600" cy="7909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prstClr val="black"/>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196696924"/>
              </p:ext>
            </p:extLst>
          </p:nvPr>
        </p:nvGraphicFramePr>
        <p:xfrm>
          <a:off x="477672" y="217713"/>
          <a:ext cx="11136573" cy="6484243"/>
        </p:xfrm>
        <a:graphic>
          <a:graphicData uri="http://schemas.openxmlformats.org/drawingml/2006/table">
            <a:tbl>
              <a:tblPr firstRow="1" bandRow="1">
                <a:tableStyleId>{17292A2E-F333-43FB-9621-5CBBE7FDCDCB}</a:tableStyleId>
              </a:tblPr>
              <a:tblGrid>
                <a:gridCol w="5636525">
                  <a:extLst>
                    <a:ext uri="{9D8B030D-6E8A-4147-A177-3AD203B41FA5}">
                      <a16:colId xmlns:a16="http://schemas.microsoft.com/office/drawing/2014/main" val="20000"/>
                    </a:ext>
                  </a:extLst>
                </a:gridCol>
                <a:gridCol w="2702257">
                  <a:extLst>
                    <a:ext uri="{9D8B030D-6E8A-4147-A177-3AD203B41FA5}">
                      <a16:colId xmlns:a16="http://schemas.microsoft.com/office/drawing/2014/main" val="20001"/>
                    </a:ext>
                  </a:extLst>
                </a:gridCol>
                <a:gridCol w="2797791">
                  <a:extLst>
                    <a:ext uri="{9D8B030D-6E8A-4147-A177-3AD203B41FA5}">
                      <a16:colId xmlns:a16="http://schemas.microsoft.com/office/drawing/2014/main" val="20002"/>
                    </a:ext>
                  </a:extLst>
                </a:gridCol>
              </a:tblGrid>
              <a:tr h="353798">
                <a:tc>
                  <a:txBody>
                    <a:bodyPr/>
                    <a:lstStyle/>
                    <a:p>
                      <a:endParaRPr lang="sr-Latn-RS" sz="1800" dirty="0"/>
                    </a:p>
                  </a:txBody>
                  <a:tcPr/>
                </a:tc>
                <a:tc>
                  <a:txBody>
                    <a:bodyPr/>
                    <a:lstStyle/>
                    <a:p>
                      <a:pPr algn="r"/>
                      <a:r>
                        <a:rPr lang="sr-Latn-RS" sz="1800" b="1" dirty="0"/>
                        <a:t>2021</a:t>
                      </a:r>
                    </a:p>
                  </a:txBody>
                  <a:tcPr anchor="ctr"/>
                </a:tc>
                <a:tc>
                  <a:txBody>
                    <a:bodyPr/>
                    <a:lstStyle/>
                    <a:p>
                      <a:pPr algn="r"/>
                      <a:r>
                        <a:rPr lang="sr-Latn-RS" sz="1800" b="1" dirty="0"/>
                        <a:t>2020</a:t>
                      </a:r>
                    </a:p>
                  </a:txBody>
                  <a:tcPr anchor="ctr"/>
                </a:tc>
                <a:extLst>
                  <a:ext uri="{0D108BD9-81ED-4DB2-BD59-A6C34878D82A}">
                    <a16:rowId xmlns:a16="http://schemas.microsoft.com/office/drawing/2014/main" val="10000"/>
                  </a:ext>
                </a:extLst>
              </a:tr>
              <a:tr h="459688">
                <a:tc>
                  <a:txBody>
                    <a:bodyPr/>
                    <a:lstStyle/>
                    <a:p>
                      <a:pPr algn="l"/>
                      <a:r>
                        <a:rPr lang="sr-Latn-RS" sz="1800" b="1" dirty="0"/>
                        <a:t>POSLOVNI PRIHODI</a:t>
                      </a:r>
                    </a:p>
                  </a:txBody>
                  <a:tcPr anchor="ctr"/>
                </a:tc>
                <a:tc>
                  <a:txBody>
                    <a:bodyPr/>
                    <a:lstStyle/>
                    <a:p>
                      <a:pPr algn="r"/>
                      <a:r>
                        <a:rPr lang="sr-Latn-RS" b="1" dirty="0"/>
                        <a:t>630.167</a:t>
                      </a:r>
                      <a:endParaRPr lang="en-US" b="1" dirty="0"/>
                    </a:p>
                  </a:txBody>
                  <a:tcPr anchor="ctr"/>
                </a:tc>
                <a:tc>
                  <a:txBody>
                    <a:bodyPr/>
                    <a:lstStyle/>
                    <a:p>
                      <a:pPr algn="r"/>
                      <a:r>
                        <a:rPr lang="sr-Latn-RS" sz="1800" b="1" dirty="0"/>
                        <a:t>120.964</a:t>
                      </a:r>
                      <a:endParaRPr lang="en-US" sz="1800" b="1" dirty="0"/>
                    </a:p>
                  </a:txBody>
                  <a:tcPr anchor="ctr"/>
                </a:tc>
                <a:extLst>
                  <a:ext uri="{0D108BD9-81ED-4DB2-BD59-A6C34878D82A}">
                    <a16:rowId xmlns:a16="http://schemas.microsoft.com/office/drawing/2014/main" val="10001"/>
                  </a:ext>
                </a:extLst>
              </a:tr>
              <a:tr h="459688">
                <a:tc>
                  <a:txBody>
                    <a:bodyPr/>
                    <a:lstStyle/>
                    <a:p>
                      <a:r>
                        <a:rPr lang="sr-Latn-RS" sz="1800" b="1" baseline="0" dirty="0"/>
                        <a:t>POSLOVNI RASHODI</a:t>
                      </a:r>
                      <a:endParaRPr lang="sr-Latn-RS" sz="1800" b="1" dirty="0"/>
                    </a:p>
                  </a:txBody>
                  <a:tcPr anchor="ctr"/>
                </a:tc>
                <a:tc>
                  <a:txBody>
                    <a:bodyPr/>
                    <a:lstStyle/>
                    <a:p>
                      <a:pPr algn="r"/>
                      <a:r>
                        <a:rPr lang="sr-Latn-RS" b="1" dirty="0"/>
                        <a:t>632.532</a:t>
                      </a:r>
                      <a:endParaRPr lang="en-US" b="1" dirty="0"/>
                    </a:p>
                  </a:txBody>
                  <a:tcPr anchor="ctr"/>
                </a:tc>
                <a:tc>
                  <a:txBody>
                    <a:bodyPr/>
                    <a:lstStyle/>
                    <a:p>
                      <a:pPr algn="r"/>
                      <a:r>
                        <a:rPr lang="sr-Latn-RS" sz="1800" b="1" dirty="0"/>
                        <a:t>128.195</a:t>
                      </a:r>
                      <a:endParaRPr lang="en-US" sz="1800" b="1" dirty="0"/>
                    </a:p>
                  </a:txBody>
                  <a:tcPr anchor="ctr"/>
                </a:tc>
                <a:extLst>
                  <a:ext uri="{0D108BD9-81ED-4DB2-BD59-A6C34878D82A}">
                    <a16:rowId xmlns:a16="http://schemas.microsoft.com/office/drawing/2014/main" val="10002"/>
                  </a:ext>
                </a:extLst>
              </a:tr>
              <a:tr h="459688">
                <a:tc>
                  <a:txBody>
                    <a:bodyPr/>
                    <a:lstStyle/>
                    <a:p>
                      <a:pPr algn="l"/>
                      <a:r>
                        <a:rPr lang="sr-Latn-RS" sz="1800" b="1" dirty="0"/>
                        <a:t>POSLOVNI DOBITAK/GUBITAK</a:t>
                      </a:r>
                    </a:p>
                  </a:txBody>
                  <a:tcPr anchor="ctr">
                    <a:solidFill>
                      <a:srgbClr val="FFC000"/>
                    </a:solidFill>
                  </a:tcPr>
                </a:tc>
                <a:tc>
                  <a:txBody>
                    <a:bodyPr/>
                    <a:lstStyle/>
                    <a:p>
                      <a:pPr algn="r"/>
                      <a:r>
                        <a:rPr lang="sr-Latn-RS" b="1" dirty="0"/>
                        <a:t>-2.365</a:t>
                      </a:r>
                      <a:endParaRPr lang="en-US" b="1" dirty="0"/>
                    </a:p>
                  </a:txBody>
                  <a:tcPr anchor="ctr">
                    <a:solidFill>
                      <a:srgbClr val="FFC000"/>
                    </a:solidFill>
                  </a:tcPr>
                </a:tc>
                <a:tc>
                  <a:txBody>
                    <a:bodyPr/>
                    <a:lstStyle/>
                    <a:p>
                      <a:pPr algn="r"/>
                      <a:r>
                        <a:rPr lang="sr-Latn-RS" sz="1800" b="1" dirty="0"/>
                        <a:t>-7.231</a:t>
                      </a:r>
                      <a:endParaRPr lang="en-US" sz="1800" b="1" dirty="0"/>
                    </a:p>
                  </a:txBody>
                  <a:tcPr anchor="ctr">
                    <a:solidFill>
                      <a:srgbClr val="FFC000"/>
                    </a:solidFill>
                  </a:tcPr>
                </a:tc>
                <a:extLst>
                  <a:ext uri="{0D108BD9-81ED-4DB2-BD59-A6C34878D82A}">
                    <a16:rowId xmlns:a16="http://schemas.microsoft.com/office/drawing/2014/main" val="10003"/>
                  </a:ext>
                </a:extLst>
              </a:tr>
              <a:tr h="487402">
                <a:tc>
                  <a:txBody>
                    <a:bodyPr/>
                    <a:lstStyle/>
                    <a:p>
                      <a:r>
                        <a:rPr lang="sr-Latn-RS" sz="1800" b="1" dirty="0"/>
                        <a:t>FINANSIJSKI PRIHODI</a:t>
                      </a:r>
                    </a:p>
                  </a:txBody>
                  <a:tcPr anchor="ctr">
                    <a:solidFill>
                      <a:schemeClr val="bg1"/>
                    </a:solidFill>
                  </a:tcPr>
                </a:tc>
                <a:tc>
                  <a:txBody>
                    <a:bodyPr/>
                    <a:lstStyle/>
                    <a:p>
                      <a:pPr algn="r"/>
                      <a:r>
                        <a:rPr lang="sr-Latn-RS" b="1" dirty="0"/>
                        <a:t>667</a:t>
                      </a:r>
                      <a:endParaRPr lang="en-US" b="1" dirty="0"/>
                    </a:p>
                  </a:txBody>
                  <a:tcPr anchor="ctr">
                    <a:solidFill>
                      <a:schemeClr val="bg1"/>
                    </a:solidFill>
                  </a:tcPr>
                </a:tc>
                <a:tc>
                  <a:txBody>
                    <a:bodyPr/>
                    <a:lstStyle/>
                    <a:p>
                      <a:pPr algn="r"/>
                      <a:r>
                        <a:rPr lang="sr-Latn-RS" sz="1800" b="1" dirty="0"/>
                        <a:t>7.176</a:t>
                      </a:r>
                      <a:endParaRPr lang="en-US" sz="1800" b="1" dirty="0"/>
                    </a:p>
                  </a:txBody>
                  <a:tcPr anchor="ctr">
                    <a:solidFill>
                      <a:schemeClr val="bg1"/>
                    </a:solidFill>
                  </a:tcPr>
                </a:tc>
                <a:extLst>
                  <a:ext uri="{0D108BD9-81ED-4DB2-BD59-A6C34878D82A}">
                    <a16:rowId xmlns:a16="http://schemas.microsoft.com/office/drawing/2014/main" val="10004"/>
                  </a:ext>
                </a:extLst>
              </a:tr>
              <a:tr h="459688">
                <a:tc>
                  <a:txBody>
                    <a:bodyPr/>
                    <a:lstStyle/>
                    <a:p>
                      <a:r>
                        <a:rPr lang="sr-Latn-RS" sz="1800" b="1" dirty="0"/>
                        <a:t>FINANSIJSKI RASHODI</a:t>
                      </a:r>
                    </a:p>
                  </a:txBody>
                  <a:tcPr anchor="ctr">
                    <a:solidFill>
                      <a:schemeClr val="bg1"/>
                    </a:solidFill>
                  </a:tcPr>
                </a:tc>
                <a:tc>
                  <a:txBody>
                    <a:bodyPr/>
                    <a:lstStyle/>
                    <a:p>
                      <a:pPr algn="r"/>
                      <a:r>
                        <a:rPr lang="sr-Latn-RS" b="1" dirty="0"/>
                        <a:t>2.596</a:t>
                      </a:r>
                      <a:endParaRPr lang="en-US" b="1" dirty="0"/>
                    </a:p>
                  </a:txBody>
                  <a:tcPr anchor="ctr">
                    <a:solidFill>
                      <a:schemeClr val="bg1"/>
                    </a:solidFill>
                  </a:tcPr>
                </a:tc>
                <a:tc>
                  <a:txBody>
                    <a:bodyPr/>
                    <a:lstStyle/>
                    <a:p>
                      <a:pPr algn="r"/>
                      <a:r>
                        <a:rPr lang="sr-Latn-RS" sz="1800" b="1" dirty="0"/>
                        <a:t>1.435</a:t>
                      </a:r>
                      <a:endParaRPr lang="en-US" sz="1800" b="1" dirty="0"/>
                    </a:p>
                  </a:txBody>
                  <a:tcPr anchor="ctr">
                    <a:solidFill>
                      <a:schemeClr val="bg1"/>
                    </a:solidFill>
                  </a:tcPr>
                </a:tc>
                <a:extLst>
                  <a:ext uri="{0D108BD9-81ED-4DB2-BD59-A6C34878D82A}">
                    <a16:rowId xmlns:a16="http://schemas.microsoft.com/office/drawing/2014/main" val="10005"/>
                  </a:ext>
                </a:extLst>
              </a:tr>
              <a:tr h="434378">
                <a:tc>
                  <a:txBody>
                    <a:bodyPr/>
                    <a:lstStyle/>
                    <a:p>
                      <a:r>
                        <a:rPr lang="sr-Latn-RS" sz="1800" b="1" dirty="0">
                          <a:solidFill>
                            <a:schemeClr val="tx1"/>
                          </a:solidFill>
                        </a:rPr>
                        <a:t>DOBITAK/GUBITAK</a:t>
                      </a:r>
                      <a:r>
                        <a:rPr lang="sr-Latn-RS" sz="1800" b="1" baseline="0" dirty="0">
                          <a:solidFill>
                            <a:schemeClr val="tx1"/>
                          </a:solidFill>
                        </a:rPr>
                        <a:t> FINANSIRANJA</a:t>
                      </a:r>
                      <a:endParaRPr lang="sr-Latn-RS" sz="1800" b="1" dirty="0">
                        <a:solidFill>
                          <a:schemeClr val="tx1"/>
                        </a:solidFill>
                      </a:endParaRPr>
                    </a:p>
                  </a:txBody>
                  <a:tcPr anchor="ctr">
                    <a:solidFill>
                      <a:srgbClr val="FFC000"/>
                    </a:solidFill>
                  </a:tcPr>
                </a:tc>
                <a:tc>
                  <a:txBody>
                    <a:bodyPr/>
                    <a:lstStyle/>
                    <a:p>
                      <a:pPr algn="r"/>
                      <a:r>
                        <a:rPr lang="sr-Latn-RS" b="1" dirty="0"/>
                        <a:t>-1.929</a:t>
                      </a:r>
                      <a:endParaRPr lang="en-US" b="1" dirty="0"/>
                    </a:p>
                  </a:txBody>
                  <a:tcPr anchor="ctr">
                    <a:solidFill>
                      <a:srgbClr val="FFC000"/>
                    </a:solidFill>
                  </a:tcPr>
                </a:tc>
                <a:tc>
                  <a:txBody>
                    <a:bodyPr/>
                    <a:lstStyle/>
                    <a:p>
                      <a:pPr algn="r"/>
                      <a:r>
                        <a:rPr lang="sr-Latn-RS" sz="1800" b="1" dirty="0">
                          <a:solidFill>
                            <a:schemeClr val="tx1"/>
                          </a:solidFill>
                        </a:rPr>
                        <a:t>5.741</a:t>
                      </a:r>
                      <a:endParaRPr lang="en-US" sz="1800" b="1" dirty="0">
                        <a:solidFill>
                          <a:schemeClr val="tx1"/>
                        </a:solidFill>
                      </a:endParaRPr>
                    </a:p>
                  </a:txBody>
                  <a:tcPr anchor="ctr">
                    <a:solidFill>
                      <a:srgbClr val="FFC000"/>
                    </a:solidFill>
                  </a:tcPr>
                </a:tc>
                <a:extLst>
                  <a:ext uri="{0D108BD9-81ED-4DB2-BD59-A6C34878D82A}">
                    <a16:rowId xmlns:a16="http://schemas.microsoft.com/office/drawing/2014/main" val="10006"/>
                  </a:ext>
                </a:extLst>
              </a:tr>
              <a:tr h="459688">
                <a:tc>
                  <a:txBody>
                    <a:bodyPr/>
                    <a:lstStyle/>
                    <a:p>
                      <a:r>
                        <a:rPr lang="sr-Latn-RS" sz="1800" b="1" dirty="0">
                          <a:solidFill>
                            <a:schemeClr val="tx1"/>
                          </a:solidFill>
                        </a:rPr>
                        <a:t>OSTALI PRIHODI</a:t>
                      </a:r>
                    </a:p>
                  </a:txBody>
                  <a:tcPr anchor="ctr">
                    <a:solidFill>
                      <a:schemeClr val="bg1"/>
                    </a:solidFill>
                  </a:tcPr>
                </a:tc>
                <a:tc>
                  <a:txBody>
                    <a:bodyPr/>
                    <a:lstStyle/>
                    <a:p>
                      <a:pPr algn="r"/>
                      <a:r>
                        <a:rPr lang="sr-Latn-RS" b="1" dirty="0"/>
                        <a:t>4.747</a:t>
                      </a:r>
                      <a:endParaRPr lang="en-US" b="1" dirty="0"/>
                    </a:p>
                  </a:txBody>
                  <a:tcPr anchor="ctr">
                    <a:solidFill>
                      <a:schemeClr val="bg1"/>
                    </a:solidFill>
                  </a:tcPr>
                </a:tc>
                <a:tc>
                  <a:txBody>
                    <a:bodyPr/>
                    <a:lstStyle/>
                    <a:p>
                      <a:pPr algn="r"/>
                      <a:r>
                        <a:rPr lang="sr-Latn-RS" sz="1800" b="1" dirty="0">
                          <a:solidFill>
                            <a:schemeClr val="tx1"/>
                          </a:solidFill>
                        </a:rPr>
                        <a:t>3.797</a:t>
                      </a:r>
                      <a:endParaRPr lang="en-US" sz="1800" b="1" dirty="0">
                        <a:solidFill>
                          <a:schemeClr val="tx1"/>
                        </a:solidFill>
                      </a:endParaRPr>
                    </a:p>
                  </a:txBody>
                  <a:tcPr anchor="ctr">
                    <a:solidFill>
                      <a:schemeClr val="bg1"/>
                    </a:solidFill>
                  </a:tcPr>
                </a:tc>
                <a:extLst>
                  <a:ext uri="{0D108BD9-81ED-4DB2-BD59-A6C34878D82A}">
                    <a16:rowId xmlns:a16="http://schemas.microsoft.com/office/drawing/2014/main" val="10007"/>
                  </a:ext>
                </a:extLst>
              </a:tr>
              <a:tr h="459688">
                <a:tc>
                  <a:txBody>
                    <a:bodyPr/>
                    <a:lstStyle/>
                    <a:p>
                      <a:r>
                        <a:rPr lang="sr-Latn-RS" sz="1800" b="1" dirty="0"/>
                        <a:t>OSTALI RASHODI</a:t>
                      </a:r>
                    </a:p>
                  </a:txBody>
                  <a:tcPr anchor="ctr">
                    <a:solidFill>
                      <a:schemeClr val="bg1"/>
                    </a:solidFill>
                  </a:tcPr>
                </a:tc>
                <a:tc>
                  <a:txBody>
                    <a:bodyPr/>
                    <a:lstStyle/>
                    <a:p>
                      <a:pPr algn="r"/>
                      <a:r>
                        <a:rPr lang="sr-Latn-RS" b="1" dirty="0"/>
                        <a:t>1.625</a:t>
                      </a:r>
                      <a:endParaRPr lang="en-US" b="1" dirty="0"/>
                    </a:p>
                  </a:txBody>
                  <a:tcPr anchor="ctr">
                    <a:solidFill>
                      <a:schemeClr val="bg1"/>
                    </a:solidFill>
                  </a:tcPr>
                </a:tc>
                <a:tc>
                  <a:txBody>
                    <a:bodyPr/>
                    <a:lstStyle/>
                    <a:p>
                      <a:pPr algn="r"/>
                      <a:r>
                        <a:rPr lang="sr-Latn-RS" sz="1800" b="1" dirty="0"/>
                        <a:t>8.839</a:t>
                      </a:r>
                      <a:endParaRPr lang="en-US" sz="1800" b="1" dirty="0"/>
                    </a:p>
                  </a:txBody>
                  <a:tcPr anchor="ctr">
                    <a:solidFill>
                      <a:schemeClr val="bg1"/>
                    </a:solidFill>
                  </a:tcPr>
                </a:tc>
                <a:extLst>
                  <a:ext uri="{0D108BD9-81ED-4DB2-BD59-A6C34878D82A}">
                    <a16:rowId xmlns:a16="http://schemas.microsoft.com/office/drawing/2014/main" val="10008"/>
                  </a:ext>
                </a:extLst>
              </a:tr>
              <a:tr h="619147">
                <a:tc>
                  <a:txBody>
                    <a:bodyPr/>
                    <a:lstStyle/>
                    <a:p>
                      <a:r>
                        <a:rPr lang="sr-Latn-RS" sz="1800" b="1" dirty="0"/>
                        <a:t>DOBITAK/GUBITAK</a:t>
                      </a:r>
                      <a:r>
                        <a:rPr lang="sr-Latn-RS" sz="1800" b="1" baseline="0" dirty="0"/>
                        <a:t> NA OSTALIM PRIHODIMA/RASHODIMA</a:t>
                      </a:r>
                      <a:endParaRPr lang="sr-Latn-RS" sz="1800" b="1" dirty="0"/>
                    </a:p>
                  </a:txBody>
                  <a:tcPr anchor="ctr">
                    <a:solidFill>
                      <a:srgbClr val="FFC000"/>
                    </a:solidFill>
                  </a:tcPr>
                </a:tc>
                <a:tc>
                  <a:txBody>
                    <a:bodyPr/>
                    <a:lstStyle/>
                    <a:p>
                      <a:pPr algn="r"/>
                      <a:r>
                        <a:rPr lang="sr-Latn-RS" b="1" dirty="0"/>
                        <a:t>3.122</a:t>
                      </a:r>
                      <a:endParaRPr lang="en-US" b="1" dirty="0"/>
                    </a:p>
                  </a:txBody>
                  <a:tcPr anchor="ctr">
                    <a:solidFill>
                      <a:srgbClr val="FFC000"/>
                    </a:solidFill>
                  </a:tcPr>
                </a:tc>
                <a:tc>
                  <a:txBody>
                    <a:bodyPr/>
                    <a:lstStyle/>
                    <a:p>
                      <a:pPr algn="r"/>
                      <a:r>
                        <a:rPr lang="sr-Latn-RS" sz="1800" b="1" dirty="0"/>
                        <a:t>-5.042</a:t>
                      </a:r>
                      <a:endParaRPr lang="en-US" sz="1800" b="1" dirty="0"/>
                    </a:p>
                  </a:txBody>
                  <a:tcPr anchor="ctr">
                    <a:solidFill>
                      <a:srgbClr val="FFC000"/>
                    </a:solidFill>
                  </a:tcPr>
                </a:tc>
                <a:extLst>
                  <a:ext uri="{0D108BD9-81ED-4DB2-BD59-A6C34878D82A}">
                    <a16:rowId xmlns:a16="http://schemas.microsoft.com/office/drawing/2014/main" val="10009"/>
                  </a:ext>
                </a:extLst>
              </a:tr>
              <a:tr h="883399">
                <a:tc>
                  <a:txBody>
                    <a:bodyPr/>
                    <a:lstStyle/>
                    <a:p>
                      <a:r>
                        <a:rPr lang="sr-Latn-RS" sz="1800" b="1" dirty="0"/>
                        <a:t>VIŠAK PRIHODA NAD RASHODIMA</a:t>
                      </a:r>
                      <a:r>
                        <a:rPr lang="sr-Latn-RS" sz="1800" b="1" baseline="0" dirty="0"/>
                        <a:t> PRE OPOREZIVANJA / VIŠAK RASHODA NAD PRIHODIMA PRE OPOREZIVANJA</a:t>
                      </a:r>
                      <a:endParaRPr lang="sr-Latn-RS" sz="1800" b="1" dirty="0"/>
                    </a:p>
                  </a:txBody>
                  <a:tcPr anchor="ctr">
                    <a:solidFill>
                      <a:schemeClr val="bg1"/>
                    </a:solidFill>
                  </a:tcPr>
                </a:tc>
                <a:tc>
                  <a:txBody>
                    <a:bodyPr/>
                    <a:lstStyle/>
                    <a:p>
                      <a:pPr algn="r"/>
                      <a:r>
                        <a:rPr lang="sr-Latn-RS" b="1" dirty="0"/>
                        <a:t>-1.172</a:t>
                      </a:r>
                      <a:endParaRPr lang="en-US" b="1" dirty="0"/>
                    </a:p>
                  </a:txBody>
                  <a:tcPr anchor="ctr">
                    <a:solidFill>
                      <a:schemeClr val="bg1"/>
                    </a:solidFill>
                  </a:tcPr>
                </a:tc>
                <a:tc>
                  <a:txBody>
                    <a:bodyPr/>
                    <a:lstStyle/>
                    <a:p>
                      <a:pPr algn="r"/>
                      <a:r>
                        <a:rPr lang="sr-Latn-RS" sz="1800" b="1" dirty="0"/>
                        <a:t>-6.532</a:t>
                      </a:r>
                      <a:endParaRPr lang="en-US" sz="1800" b="1" dirty="0"/>
                    </a:p>
                  </a:txBody>
                  <a:tcPr anchor="ctr">
                    <a:solidFill>
                      <a:schemeClr val="bg1"/>
                    </a:solidFill>
                  </a:tcPr>
                </a:tc>
                <a:extLst>
                  <a:ext uri="{0D108BD9-81ED-4DB2-BD59-A6C34878D82A}">
                    <a16:rowId xmlns:a16="http://schemas.microsoft.com/office/drawing/2014/main" val="10010"/>
                  </a:ext>
                </a:extLst>
              </a:tr>
              <a:tr h="353798">
                <a:tc>
                  <a:txBody>
                    <a:bodyPr/>
                    <a:lstStyle/>
                    <a:p>
                      <a:r>
                        <a:rPr lang="sr-Latn-RS" sz="1800" b="1" dirty="0"/>
                        <a:t>PORESKI</a:t>
                      </a:r>
                      <a:r>
                        <a:rPr lang="sr-Latn-RS" sz="1800" b="1" baseline="0" dirty="0"/>
                        <a:t> RASHOD PERIODA</a:t>
                      </a:r>
                      <a:endParaRPr lang="sr-Latn-RS" sz="1800" b="1" dirty="0"/>
                    </a:p>
                  </a:txBody>
                  <a:tcPr anchor="ctr">
                    <a:solidFill>
                      <a:schemeClr val="bg1"/>
                    </a:solidFill>
                  </a:tcPr>
                </a:tc>
                <a:tc>
                  <a:txBody>
                    <a:bodyPr/>
                    <a:lstStyle/>
                    <a:p>
                      <a:pPr algn="r"/>
                      <a:endParaRPr lang="en-US" b="1" dirty="0"/>
                    </a:p>
                  </a:txBody>
                  <a:tcPr anchor="ctr">
                    <a:solidFill>
                      <a:schemeClr val="bg1"/>
                    </a:solidFill>
                  </a:tcPr>
                </a:tc>
                <a:tc>
                  <a:txBody>
                    <a:bodyPr/>
                    <a:lstStyle/>
                    <a:p>
                      <a:pPr algn="r"/>
                      <a:endParaRPr lang="en-US" sz="1800" b="1" dirty="0"/>
                    </a:p>
                  </a:txBody>
                  <a:tcPr anchor="ctr">
                    <a:solidFill>
                      <a:schemeClr val="bg1"/>
                    </a:solidFill>
                  </a:tcPr>
                </a:tc>
                <a:extLst>
                  <a:ext uri="{0D108BD9-81ED-4DB2-BD59-A6C34878D82A}">
                    <a16:rowId xmlns:a16="http://schemas.microsoft.com/office/drawing/2014/main" val="10011"/>
                  </a:ext>
                </a:extLst>
              </a:tr>
              <a:tr h="549336">
                <a:tc>
                  <a:txBody>
                    <a:bodyPr/>
                    <a:lstStyle/>
                    <a:p>
                      <a:r>
                        <a:rPr lang="sr-Latn-RS" sz="1800" b="1" dirty="0"/>
                        <a:t>NETO DOBITAK/ GUBITAK</a:t>
                      </a:r>
                    </a:p>
                  </a:txBody>
                  <a:tcPr anchor="ctr">
                    <a:solidFill>
                      <a:srgbClr val="FFFF00"/>
                    </a:solidFill>
                  </a:tcPr>
                </a:tc>
                <a:tc>
                  <a:txBody>
                    <a:bodyPr/>
                    <a:lstStyle/>
                    <a:p>
                      <a:pPr algn="r"/>
                      <a:r>
                        <a:rPr lang="sr-Latn-RS" b="1" dirty="0"/>
                        <a:t>-1.172</a:t>
                      </a:r>
                      <a:endParaRPr lang="en-US" b="1" dirty="0"/>
                    </a:p>
                  </a:txBody>
                  <a:tcPr anchor="ctr">
                    <a:solidFill>
                      <a:srgbClr val="FFFF00"/>
                    </a:solidFill>
                  </a:tcPr>
                </a:tc>
                <a:tc>
                  <a:txBody>
                    <a:bodyPr/>
                    <a:lstStyle/>
                    <a:p>
                      <a:pPr algn="r"/>
                      <a:r>
                        <a:rPr lang="sr-Latn-RS" sz="1800" b="1" dirty="0"/>
                        <a:t>-6.532</a:t>
                      </a:r>
                      <a:endParaRPr lang="en-US" sz="1800" b="1" dirty="0"/>
                    </a:p>
                  </a:txBody>
                  <a:tcPr anchor="ctr">
                    <a:solidFill>
                      <a:srgbClr val="FFFF00"/>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0567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itle 1"/>
          <p:cNvSpPr txBox="1">
            <a:spLocks/>
          </p:cNvSpPr>
          <p:nvPr/>
        </p:nvSpPr>
        <p:spPr>
          <a:xfrm flipV="1">
            <a:off x="990600" y="1843088"/>
            <a:ext cx="10515600" cy="7909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prstClr val="black"/>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368371444"/>
              </p:ext>
            </p:extLst>
          </p:nvPr>
        </p:nvGraphicFramePr>
        <p:xfrm>
          <a:off x="477672" y="217713"/>
          <a:ext cx="10821699" cy="6515244"/>
        </p:xfrm>
        <a:graphic>
          <a:graphicData uri="http://schemas.openxmlformats.org/drawingml/2006/table">
            <a:tbl>
              <a:tblPr firstRow="1" bandRow="1">
                <a:tableStyleId>{17292A2E-F333-43FB-9621-5CBBE7FDCDCB}</a:tableStyleId>
              </a:tblPr>
              <a:tblGrid>
                <a:gridCol w="5477159">
                  <a:extLst>
                    <a:ext uri="{9D8B030D-6E8A-4147-A177-3AD203B41FA5}">
                      <a16:colId xmlns:a16="http://schemas.microsoft.com/office/drawing/2014/main" val="20000"/>
                    </a:ext>
                  </a:extLst>
                </a:gridCol>
                <a:gridCol w="290614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353798">
                <a:tc>
                  <a:txBody>
                    <a:bodyPr/>
                    <a:lstStyle/>
                    <a:p>
                      <a:endParaRPr lang="sr-Latn-RS" sz="1800" dirty="0"/>
                    </a:p>
                  </a:txBody>
                  <a:tcPr/>
                </a:tc>
                <a:tc>
                  <a:txBody>
                    <a:bodyPr/>
                    <a:lstStyle/>
                    <a:p>
                      <a:pPr algn="r"/>
                      <a:r>
                        <a:rPr lang="sr-Latn-RS" sz="1800" b="1" dirty="0"/>
                        <a:t>2021 ( *ATP+COVID</a:t>
                      </a:r>
                      <a:r>
                        <a:rPr lang="sr-Latn-RS" sz="1800" b="1" baseline="0" dirty="0"/>
                        <a:t> pomoć)</a:t>
                      </a:r>
                    </a:p>
                  </a:txBody>
                  <a:tcPr anchor="ctr"/>
                </a:tc>
                <a:tc>
                  <a:txBody>
                    <a:bodyPr/>
                    <a:lstStyle/>
                    <a:p>
                      <a:pPr algn="r"/>
                      <a:r>
                        <a:rPr lang="sr-Latn-RS" sz="1800" b="1" dirty="0"/>
                        <a:t>2020</a:t>
                      </a:r>
                    </a:p>
                  </a:txBody>
                  <a:tcPr anchor="ctr"/>
                </a:tc>
                <a:extLst>
                  <a:ext uri="{0D108BD9-81ED-4DB2-BD59-A6C34878D82A}">
                    <a16:rowId xmlns:a16="http://schemas.microsoft.com/office/drawing/2014/main" val="10000"/>
                  </a:ext>
                </a:extLst>
              </a:tr>
              <a:tr h="459688">
                <a:tc>
                  <a:txBody>
                    <a:bodyPr/>
                    <a:lstStyle/>
                    <a:p>
                      <a:pPr algn="l"/>
                      <a:r>
                        <a:rPr lang="sr-Latn-RS" sz="1800" b="1" dirty="0"/>
                        <a:t>POSLOVNI PRIHODI</a:t>
                      </a:r>
                    </a:p>
                  </a:txBody>
                  <a:tcPr anchor="ctr"/>
                </a:tc>
                <a:tc>
                  <a:txBody>
                    <a:bodyPr/>
                    <a:lstStyle/>
                    <a:p>
                      <a:pPr algn="r"/>
                      <a:r>
                        <a:rPr lang="sr-Latn-RS" b="1" dirty="0"/>
                        <a:t>145.967</a:t>
                      </a:r>
                      <a:endParaRPr lang="en-US" b="1" dirty="0"/>
                    </a:p>
                  </a:txBody>
                  <a:tcPr anchor="ctr"/>
                </a:tc>
                <a:tc>
                  <a:txBody>
                    <a:bodyPr/>
                    <a:lstStyle/>
                    <a:p>
                      <a:pPr algn="r"/>
                      <a:r>
                        <a:rPr lang="sr-Latn-RS" sz="1800" b="1" dirty="0"/>
                        <a:t>120.964</a:t>
                      </a:r>
                      <a:endParaRPr lang="en-US" sz="1800" b="1" dirty="0"/>
                    </a:p>
                  </a:txBody>
                  <a:tcPr anchor="ctr"/>
                </a:tc>
                <a:extLst>
                  <a:ext uri="{0D108BD9-81ED-4DB2-BD59-A6C34878D82A}">
                    <a16:rowId xmlns:a16="http://schemas.microsoft.com/office/drawing/2014/main" val="10001"/>
                  </a:ext>
                </a:extLst>
              </a:tr>
              <a:tr h="459688">
                <a:tc>
                  <a:txBody>
                    <a:bodyPr/>
                    <a:lstStyle/>
                    <a:p>
                      <a:r>
                        <a:rPr lang="sr-Latn-RS" sz="1800" b="1" baseline="0" dirty="0"/>
                        <a:t>POSLOVNI RASHODI</a:t>
                      </a:r>
                      <a:endParaRPr lang="sr-Latn-RS" sz="1800" b="1" dirty="0"/>
                    </a:p>
                  </a:txBody>
                  <a:tcPr anchor="ctr"/>
                </a:tc>
                <a:tc>
                  <a:txBody>
                    <a:bodyPr/>
                    <a:lstStyle/>
                    <a:p>
                      <a:pPr algn="r"/>
                      <a:r>
                        <a:rPr lang="sr-Latn-RS" b="1" dirty="0"/>
                        <a:t>148.332</a:t>
                      </a:r>
                      <a:endParaRPr lang="en-US" b="1" dirty="0"/>
                    </a:p>
                  </a:txBody>
                  <a:tcPr anchor="ctr"/>
                </a:tc>
                <a:tc>
                  <a:txBody>
                    <a:bodyPr/>
                    <a:lstStyle/>
                    <a:p>
                      <a:pPr algn="r"/>
                      <a:r>
                        <a:rPr lang="sr-Latn-RS" sz="1800" b="1" dirty="0"/>
                        <a:t>128.195</a:t>
                      </a:r>
                      <a:endParaRPr lang="en-US" sz="1800" b="1" dirty="0"/>
                    </a:p>
                  </a:txBody>
                  <a:tcPr anchor="ctr"/>
                </a:tc>
                <a:extLst>
                  <a:ext uri="{0D108BD9-81ED-4DB2-BD59-A6C34878D82A}">
                    <a16:rowId xmlns:a16="http://schemas.microsoft.com/office/drawing/2014/main" val="10002"/>
                  </a:ext>
                </a:extLst>
              </a:tr>
              <a:tr h="459688">
                <a:tc>
                  <a:txBody>
                    <a:bodyPr/>
                    <a:lstStyle/>
                    <a:p>
                      <a:pPr algn="l"/>
                      <a:r>
                        <a:rPr lang="sr-Latn-RS" sz="1800" b="1" dirty="0"/>
                        <a:t>POSLOVNI DOBITAK/GUBITAK</a:t>
                      </a:r>
                    </a:p>
                  </a:txBody>
                  <a:tcPr anchor="ctr">
                    <a:solidFill>
                      <a:srgbClr val="FFC000"/>
                    </a:solidFill>
                  </a:tcPr>
                </a:tc>
                <a:tc>
                  <a:txBody>
                    <a:bodyPr/>
                    <a:lstStyle/>
                    <a:p>
                      <a:pPr algn="r"/>
                      <a:r>
                        <a:rPr lang="sr-Latn-RS" b="1" dirty="0"/>
                        <a:t>-2.365</a:t>
                      </a:r>
                      <a:endParaRPr lang="en-US" b="1" dirty="0"/>
                    </a:p>
                  </a:txBody>
                  <a:tcPr anchor="ctr">
                    <a:solidFill>
                      <a:srgbClr val="FFC000"/>
                    </a:solidFill>
                  </a:tcPr>
                </a:tc>
                <a:tc>
                  <a:txBody>
                    <a:bodyPr/>
                    <a:lstStyle/>
                    <a:p>
                      <a:pPr algn="r"/>
                      <a:r>
                        <a:rPr lang="sr-Latn-RS" sz="1800" b="1" dirty="0"/>
                        <a:t>-7.231</a:t>
                      </a:r>
                      <a:endParaRPr lang="en-US" sz="1800" b="1" dirty="0"/>
                    </a:p>
                  </a:txBody>
                  <a:tcPr anchor="ctr">
                    <a:solidFill>
                      <a:srgbClr val="FFC000"/>
                    </a:solidFill>
                  </a:tcPr>
                </a:tc>
                <a:extLst>
                  <a:ext uri="{0D108BD9-81ED-4DB2-BD59-A6C34878D82A}">
                    <a16:rowId xmlns:a16="http://schemas.microsoft.com/office/drawing/2014/main" val="10003"/>
                  </a:ext>
                </a:extLst>
              </a:tr>
              <a:tr h="487402">
                <a:tc>
                  <a:txBody>
                    <a:bodyPr/>
                    <a:lstStyle/>
                    <a:p>
                      <a:r>
                        <a:rPr lang="sr-Latn-RS" sz="1800" b="1" dirty="0"/>
                        <a:t>FINANSIJSKI PRIHODI</a:t>
                      </a:r>
                    </a:p>
                  </a:txBody>
                  <a:tcPr anchor="ctr">
                    <a:solidFill>
                      <a:schemeClr val="bg1"/>
                    </a:solidFill>
                  </a:tcPr>
                </a:tc>
                <a:tc>
                  <a:txBody>
                    <a:bodyPr/>
                    <a:lstStyle/>
                    <a:p>
                      <a:pPr algn="r"/>
                      <a:r>
                        <a:rPr lang="sr-Latn-RS" b="1" dirty="0"/>
                        <a:t>667</a:t>
                      </a:r>
                      <a:endParaRPr lang="en-US" b="1" dirty="0"/>
                    </a:p>
                  </a:txBody>
                  <a:tcPr anchor="ctr">
                    <a:solidFill>
                      <a:schemeClr val="bg1"/>
                    </a:solidFill>
                  </a:tcPr>
                </a:tc>
                <a:tc>
                  <a:txBody>
                    <a:bodyPr/>
                    <a:lstStyle/>
                    <a:p>
                      <a:pPr algn="r"/>
                      <a:r>
                        <a:rPr lang="sr-Latn-RS" sz="1800" b="1" dirty="0"/>
                        <a:t>7.176</a:t>
                      </a:r>
                      <a:endParaRPr lang="en-US" sz="1800" b="1" dirty="0"/>
                    </a:p>
                  </a:txBody>
                  <a:tcPr anchor="ctr">
                    <a:solidFill>
                      <a:schemeClr val="bg1"/>
                    </a:solidFill>
                  </a:tcPr>
                </a:tc>
                <a:extLst>
                  <a:ext uri="{0D108BD9-81ED-4DB2-BD59-A6C34878D82A}">
                    <a16:rowId xmlns:a16="http://schemas.microsoft.com/office/drawing/2014/main" val="10004"/>
                  </a:ext>
                </a:extLst>
              </a:tr>
              <a:tr h="459688">
                <a:tc>
                  <a:txBody>
                    <a:bodyPr/>
                    <a:lstStyle/>
                    <a:p>
                      <a:r>
                        <a:rPr lang="sr-Latn-RS" sz="1800" b="1" dirty="0"/>
                        <a:t>FINANSIJSKI RASHODI</a:t>
                      </a:r>
                    </a:p>
                  </a:txBody>
                  <a:tcPr anchor="ctr">
                    <a:solidFill>
                      <a:schemeClr val="bg1"/>
                    </a:solidFill>
                  </a:tcPr>
                </a:tc>
                <a:tc>
                  <a:txBody>
                    <a:bodyPr/>
                    <a:lstStyle/>
                    <a:p>
                      <a:pPr algn="r"/>
                      <a:r>
                        <a:rPr lang="sr-Latn-RS" b="1" dirty="0"/>
                        <a:t>2.596</a:t>
                      </a:r>
                      <a:endParaRPr lang="en-US" b="1" dirty="0"/>
                    </a:p>
                  </a:txBody>
                  <a:tcPr anchor="ctr">
                    <a:solidFill>
                      <a:schemeClr val="bg1"/>
                    </a:solidFill>
                  </a:tcPr>
                </a:tc>
                <a:tc>
                  <a:txBody>
                    <a:bodyPr/>
                    <a:lstStyle/>
                    <a:p>
                      <a:pPr algn="r"/>
                      <a:r>
                        <a:rPr lang="sr-Latn-RS" sz="1800" b="1" dirty="0"/>
                        <a:t>1.435</a:t>
                      </a:r>
                      <a:endParaRPr lang="en-US" sz="1800" b="1" dirty="0"/>
                    </a:p>
                  </a:txBody>
                  <a:tcPr anchor="ctr">
                    <a:solidFill>
                      <a:schemeClr val="bg1"/>
                    </a:solidFill>
                  </a:tcPr>
                </a:tc>
                <a:extLst>
                  <a:ext uri="{0D108BD9-81ED-4DB2-BD59-A6C34878D82A}">
                    <a16:rowId xmlns:a16="http://schemas.microsoft.com/office/drawing/2014/main" val="10005"/>
                  </a:ext>
                </a:extLst>
              </a:tr>
              <a:tr h="434378">
                <a:tc>
                  <a:txBody>
                    <a:bodyPr/>
                    <a:lstStyle/>
                    <a:p>
                      <a:r>
                        <a:rPr lang="sr-Latn-RS" sz="1800" b="1" dirty="0">
                          <a:solidFill>
                            <a:schemeClr val="tx1"/>
                          </a:solidFill>
                        </a:rPr>
                        <a:t>DOBITAK/GUBITAK</a:t>
                      </a:r>
                      <a:r>
                        <a:rPr lang="sr-Latn-RS" sz="1800" b="1" baseline="0" dirty="0">
                          <a:solidFill>
                            <a:schemeClr val="tx1"/>
                          </a:solidFill>
                        </a:rPr>
                        <a:t> FINANSIRANJA</a:t>
                      </a:r>
                      <a:endParaRPr lang="sr-Latn-RS" sz="1800" b="1" dirty="0">
                        <a:solidFill>
                          <a:schemeClr val="tx1"/>
                        </a:solidFill>
                      </a:endParaRPr>
                    </a:p>
                  </a:txBody>
                  <a:tcPr anchor="ctr">
                    <a:solidFill>
                      <a:srgbClr val="FFC000"/>
                    </a:solidFill>
                  </a:tcPr>
                </a:tc>
                <a:tc>
                  <a:txBody>
                    <a:bodyPr/>
                    <a:lstStyle/>
                    <a:p>
                      <a:pPr algn="r"/>
                      <a:r>
                        <a:rPr lang="sr-Latn-RS" b="1" dirty="0"/>
                        <a:t>-1.929</a:t>
                      </a:r>
                      <a:endParaRPr lang="en-US" b="1" dirty="0"/>
                    </a:p>
                  </a:txBody>
                  <a:tcPr anchor="ctr">
                    <a:solidFill>
                      <a:srgbClr val="FFC000"/>
                    </a:solidFill>
                  </a:tcPr>
                </a:tc>
                <a:tc>
                  <a:txBody>
                    <a:bodyPr/>
                    <a:lstStyle/>
                    <a:p>
                      <a:pPr algn="r"/>
                      <a:r>
                        <a:rPr lang="sr-Latn-RS" sz="1800" b="1" dirty="0">
                          <a:solidFill>
                            <a:schemeClr val="tx1"/>
                          </a:solidFill>
                        </a:rPr>
                        <a:t>5.741</a:t>
                      </a:r>
                      <a:endParaRPr lang="en-US" sz="1800" b="1" dirty="0">
                        <a:solidFill>
                          <a:schemeClr val="tx1"/>
                        </a:solidFill>
                      </a:endParaRPr>
                    </a:p>
                  </a:txBody>
                  <a:tcPr anchor="ctr">
                    <a:solidFill>
                      <a:srgbClr val="FFC000"/>
                    </a:solidFill>
                  </a:tcPr>
                </a:tc>
                <a:extLst>
                  <a:ext uri="{0D108BD9-81ED-4DB2-BD59-A6C34878D82A}">
                    <a16:rowId xmlns:a16="http://schemas.microsoft.com/office/drawing/2014/main" val="10006"/>
                  </a:ext>
                </a:extLst>
              </a:tr>
              <a:tr h="459688">
                <a:tc>
                  <a:txBody>
                    <a:bodyPr/>
                    <a:lstStyle/>
                    <a:p>
                      <a:r>
                        <a:rPr lang="sr-Latn-RS" sz="1800" b="1" dirty="0">
                          <a:solidFill>
                            <a:schemeClr val="tx1"/>
                          </a:solidFill>
                        </a:rPr>
                        <a:t>OSTALI PRIHODI</a:t>
                      </a:r>
                    </a:p>
                  </a:txBody>
                  <a:tcPr anchor="ctr">
                    <a:solidFill>
                      <a:schemeClr val="bg1"/>
                    </a:solidFill>
                  </a:tcPr>
                </a:tc>
                <a:tc>
                  <a:txBody>
                    <a:bodyPr/>
                    <a:lstStyle/>
                    <a:p>
                      <a:pPr algn="r"/>
                      <a:r>
                        <a:rPr lang="sr-Latn-RS" b="1" dirty="0"/>
                        <a:t>4.747</a:t>
                      </a:r>
                      <a:endParaRPr lang="en-US" b="1" dirty="0"/>
                    </a:p>
                  </a:txBody>
                  <a:tcPr anchor="ctr">
                    <a:solidFill>
                      <a:schemeClr val="bg1"/>
                    </a:solidFill>
                  </a:tcPr>
                </a:tc>
                <a:tc>
                  <a:txBody>
                    <a:bodyPr/>
                    <a:lstStyle/>
                    <a:p>
                      <a:pPr algn="r"/>
                      <a:r>
                        <a:rPr lang="sr-Latn-RS" sz="1800" b="1" dirty="0">
                          <a:solidFill>
                            <a:schemeClr val="tx1"/>
                          </a:solidFill>
                        </a:rPr>
                        <a:t>3.797</a:t>
                      </a:r>
                      <a:endParaRPr lang="en-US" sz="1800" b="1" dirty="0">
                        <a:solidFill>
                          <a:schemeClr val="tx1"/>
                        </a:solidFill>
                      </a:endParaRPr>
                    </a:p>
                  </a:txBody>
                  <a:tcPr anchor="ctr">
                    <a:solidFill>
                      <a:schemeClr val="bg1"/>
                    </a:solidFill>
                  </a:tcPr>
                </a:tc>
                <a:extLst>
                  <a:ext uri="{0D108BD9-81ED-4DB2-BD59-A6C34878D82A}">
                    <a16:rowId xmlns:a16="http://schemas.microsoft.com/office/drawing/2014/main" val="10007"/>
                  </a:ext>
                </a:extLst>
              </a:tr>
              <a:tr h="459688">
                <a:tc>
                  <a:txBody>
                    <a:bodyPr/>
                    <a:lstStyle/>
                    <a:p>
                      <a:r>
                        <a:rPr lang="sr-Latn-RS" sz="1800" b="1" dirty="0"/>
                        <a:t>OSTALI RASHODI</a:t>
                      </a:r>
                    </a:p>
                  </a:txBody>
                  <a:tcPr anchor="ctr">
                    <a:solidFill>
                      <a:schemeClr val="bg1"/>
                    </a:solidFill>
                  </a:tcPr>
                </a:tc>
                <a:tc>
                  <a:txBody>
                    <a:bodyPr/>
                    <a:lstStyle/>
                    <a:p>
                      <a:pPr algn="r"/>
                      <a:r>
                        <a:rPr lang="sr-Latn-RS" b="1" dirty="0"/>
                        <a:t>1.625</a:t>
                      </a:r>
                      <a:endParaRPr lang="en-US" b="1" dirty="0"/>
                    </a:p>
                  </a:txBody>
                  <a:tcPr anchor="ctr">
                    <a:solidFill>
                      <a:schemeClr val="bg1"/>
                    </a:solidFill>
                  </a:tcPr>
                </a:tc>
                <a:tc>
                  <a:txBody>
                    <a:bodyPr/>
                    <a:lstStyle/>
                    <a:p>
                      <a:pPr algn="r"/>
                      <a:r>
                        <a:rPr lang="sr-Latn-RS" sz="1800" b="1" dirty="0"/>
                        <a:t>8.839</a:t>
                      </a:r>
                      <a:endParaRPr lang="en-US" sz="1800" b="1" dirty="0"/>
                    </a:p>
                  </a:txBody>
                  <a:tcPr anchor="ctr">
                    <a:solidFill>
                      <a:schemeClr val="bg1"/>
                    </a:solidFill>
                  </a:tcPr>
                </a:tc>
                <a:extLst>
                  <a:ext uri="{0D108BD9-81ED-4DB2-BD59-A6C34878D82A}">
                    <a16:rowId xmlns:a16="http://schemas.microsoft.com/office/drawing/2014/main" val="10008"/>
                  </a:ext>
                </a:extLst>
              </a:tr>
              <a:tr h="619147">
                <a:tc>
                  <a:txBody>
                    <a:bodyPr/>
                    <a:lstStyle/>
                    <a:p>
                      <a:r>
                        <a:rPr lang="sr-Latn-RS" sz="1800" b="1" dirty="0"/>
                        <a:t>DOBITAK/GUBITAK</a:t>
                      </a:r>
                      <a:r>
                        <a:rPr lang="sr-Latn-RS" sz="1800" b="1" baseline="0" dirty="0"/>
                        <a:t> NA OSTALIM PRIHODIMA/RASHODIMA</a:t>
                      </a:r>
                      <a:endParaRPr lang="sr-Latn-RS" sz="1800" b="1" dirty="0"/>
                    </a:p>
                  </a:txBody>
                  <a:tcPr anchor="ctr">
                    <a:solidFill>
                      <a:srgbClr val="FFC000"/>
                    </a:solidFill>
                  </a:tcPr>
                </a:tc>
                <a:tc>
                  <a:txBody>
                    <a:bodyPr/>
                    <a:lstStyle/>
                    <a:p>
                      <a:pPr algn="r"/>
                      <a:r>
                        <a:rPr lang="sr-Latn-RS" b="1" dirty="0"/>
                        <a:t>3.122</a:t>
                      </a:r>
                      <a:endParaRPr lang="en-US" b="1" dirty="0"/>
                    </a:p>
                  </a:txBody>
                  <a:tcPr anchor="ctr">
                    <a:solidFill>
                      <a:srgbClr val="FFC000"/>
                    </a:solidFill>
                  </a:tcPr>
                </a:tc>
                <a:tc>
                  <a:txBody>
                    <a:bodyPr/>
                    <a:lstStyle/>
                    <a:p>
                      <a:pPr algn="r"/>
                      <a:r>
                        <a:rPr lang="sr-Latn-RS" sz="1800" b="1" dirty="0"/>
                        <a:t>-5.042</a:t>
                      </a:r>
                      <a:endParaRPr lang="en-US" sz="1800" b="1" dirty="0"/>
                    </a:p>
                  </a:txBody>
                  <a:tcPr anchor="ctr">
                    <a:solidFill>
                      <a:srgbClr val="FFC000"/>
                    </a:solidFill>
                  </a:tcPr>
                </a:tc>
                <a:extLst>
                  <a:ext uri="{0D108BD9-81ED-4DB2-BD59-A6C34878D82A}">
                    <a16:rowId xmlns:a16="http://schemas.microsoft.com/office/drawing/2014/main" val="10009"/>
                  </a:ext>
                </a:extLst>
              </a:tr>
              <a:tr h="883399">
                <a:tc>
                  <a:txBody>
                    <a:bodyPr/>
                    <a:lstStyle/>
                    <a:p>
                      <a:r>
                        <a:rPr lang="sr-Latn-RS" sz="1800" b="1" dirty="0"/>
                        <a:t>VIŠAK PRIHODA NAD RASHODIMA</a:t>
                      </a:r>
                      <a:r>
                        <a:rPr lang="sr-Latn-RS" sz="1800" b="1" baseline="0" dirty="0"/>
                        <a:t> PRE OPOREZIVANJA / VIŠAK RASHODA NAD PRIHODIMA PRE OPOREZIVANJA</a:t>
                      </a:r>
                      <a:endParaRPr lang="sr-Latn-RS" sz="1800" b="1" dirty="0"/>
                    </a:p>
                  </a:txBody>
                  <a:tcPr anchor="ctr">
                    <a:solidFill>
                      <a:schemeClr val="bg1"/>
                    </a:solidFill>
                  </a:tcPr>
                </a:tc>
                <a:tc>
                  <a:txBody>
                    <a:bodyPr/>
                    <a:lstStyle/>
                    <a:p>
                      <a:pPr algn="r"/>
                      <a:r>
                        <a:rPr lang="sr-Latn-RS" b="1" dirty="0"/>
                        <a:t>-1.172</a:t>
                      </a:r>
                      <a:endParaRPr lang="en-US" b="1" dirty="0"/>
                    </a:p>
                  </a:txBody>
                  <a:tcPr anchor="ctr">
                    <a:solidFill>
                      <a:schemeClr val="bg1"/>
                    </a:solidFill>
                  </a:tcPr>
                </a:tc>
                <a:tc>
                  <a:txBody>
                    <a:bodyPr/>
                    <a:lstStyle/>
                    <a:p>
                      <a:pPr algn="r"/>
                      <a:r>
                        <a:rPr lang="sr-Latn-RS" sz="1800" b="1" dirty="0"/>
                        <a:t>-6.532</a:t>
                      </a:r>
                      <a:endParaRPr lang="en-US" sz="1800" b="1" dirty="0"/>
                    </a:p>
                  </a:txBody>
                  <a:tcPr anchor="ctr">
                    <a:solidFill>
                      <a:schemeClr val="bg1"/>
                    </a:solidFill>
                  </a:tcPr>
                </a:tc>
                <a:extLst>
                  <a:ext uri="{0D108BD9-81ED-4DB2-BD59-A6C34878D82A}">
                    <a16:rowId xmlns:a16="http://schemas.microsoft.com/office/drawing/2014/main" val="10010"/>
                  </a:ext>
                </a:extLst>
              </a:tr>
              <a:tr h="353798">
                <a:tc>
                  <a:txBody>
                    <a:bodyPr/>
                    <a:lstStyle/>
                    <a:p>
                      <a:r>
                        <a:rPr lang="sr-Latn-RS" sz="1800" b="1" dirty="0"/>
                        <a:t>PORESKI</a:t>
                      </a:r>
                      <a:r>
                        <a:rPr lang="sr-Latn-RS" sz="1800" b="1" baseline="0" dirty="0"/>
                        <a:t> RASHOD PERIODA</a:t>
                      </a:r>
                      <a:endParaRPr lang="sr-Latn-RS" sz="1800" b="1" dirty="0"/>
                    </a:p>
                  </a:txBody>
                  <a:tcPr anchor="ctr">
                    <a:solidFill>
                      <a:schemeClr val="bg1"/>
                    </a:solidFill>
                  </a:tcPr>
                </a:tc>
                <a:tc>
                  <a:txBody>
                    <a:bodyPr/>
                    <a:lstStyle/>
                    <a:p>
                      <a:pPr algn="r"/>
                      <a:endParaRPr lang="en-US" b="1" dirty="0"/>
                    </a:p>
                  </a:txBody>
                  <a:tcPr anchor="ctr">
                    <a:solidFill>
                      <a:schemeClr val="bg1"/>
                    </a:solidFill>
                  </a:tcPr>
                </a:tc>
                <a:tc>
                  <a:txBody>
                    <a:bodyPr/>
                    <a:lstStyle/>
                    <a:p>
                      <a:pPr algn="r"/>
                      <a:endParaRPr lang="en-US" sz="1800" b="1" dirty="0"/>
                    </a:p>
                  </a:txBody>
                  <a:tcPr anchor="ctr">
                    <a:solidFill>
                      <a:schemeClr val="bg1"/>
                    </a:solidFill>
                  </a:tcPr>
                </a:tc>
                <a:extLst>
                  <a:ext uri="{0D108BD9-81ED-4DB2-BD59-A6C34878D82A}">
                    <a16:rowId xmlns:a16="http://schemas.microsoft.com/office/drawing/2014/main" val="10011"/>
                  </a:ext>
                </a:extLst>
              </a:tr>
              <a:tr h="549336">
                <a:tc>
                  <a:txBody>
                    <a:bodyPr/>
                    <a:lstStyle/>
                    <a:p>
                      <a:r>
                        <a:rPr lang="sr-Latn-RS" sz="1800" b="1" dirty="0"/>
                        <a:t>NETO DOBITAK/ GUBITAK</a:t>
                      </a:r>
                    </a:p>
                  </a:txBody>
                  <a:tcPr anchor="ctr">
                    <a:solidFill>
                      <a:srgbClr val="FFFF00"/>
                    </a:solidFill>
                  </a:tcPr>
                </a:tc>
                <a:tc>
                  <a:txBody>
                    <a:bodyPr/>
                    <a:lstStyle/>
                    <a:p>
                      <a:pPr algn="r"/>
                      <a:r>
                        <a:rPr lang="sr-Latn-RS" b="1" dirty="0"/>
                        <a:t>-1.172</a:t>
                      </a:r>
                      <a:endParaRPr lang="en-US" b="1" dirty="0"/>
                    </a:p>
                  </a:txBody>
                  <a:tcPr anchor="ctr">
                    <a:solidFill>
                      <a:srgbClr val="FFFF00"/>
                    </a:solidFill>
                  </a:tcPr>
                </a:tc>
                <a:tc>
                  <a:txBody>
                    <a:bodyPr/>
                    <a:lstStyle/>
                    <a:p>
                      <a:pPr algn="r"/>
                      <a:r>
                        <a:rPr lang="sr-Latn-RS" sz="1800" b="1" dirty="0"/>
                        <a:t>-6.532</a:t>
                      </a:r>
                      <a:endParaRPr lang="en-US" sz="1800" b="1" dirty="0"/>
                    </a:p>
                  </a:txBody>
                  <a:tcPr anchor="ctr">
                    <a:solidFill>
                      <a:srgbClr val="FFFF00"/>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4104223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526"/>
          </a:xfrm>
        </p:spPr>
        <p:txBody>
          <a:bodyPr>
            <a:normAutofit/>
          </a:bodyPr>
          <a:lstStyle/>
          <a:p>
            <a:r>
              <a:rPr lang="sr-Latn-RS" b="1" dirty="0"/>
              <a:t>PREGLED REZULTATA – 2021. </a:t>
            </a:r>
            <a:r>
              <a:rPr lang="sr-Latn-RS" sz="2000" b="1" dirty="0"/>
              <a:t>*u hiljadama dinara </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3394114275"/>
              </p:ext>
            </p:extLst>
          </p:nvPr>
        </p:nvGraphicFramePr>
        <p:xfrm>
          <a:off x="1793543" y="1498079"/>
          <a:ext cx="8264858" cy="3098607"/>
        </p:xfrm>
        <a:graphic>
          <a:graphicData uri="http://schemas.openxmlformats.org/drawingml/2006/table">
            <a:tbl>
              <a:tblPr firstRow="1" bandRow="1">
                <a:tableStyleId>{17292A2E-F333-43FB-9621-5CBBE7FDCDCB}</a:tableStyleId>
              </a:tblPr>
              <a:tblGrid>
                <a:gridCol w="1929614">
                  <a:extLst>
                    <a:ext uri="{9D8B030D-6E8A-4147-A177-3AD203B41FA5}">
                      <a16:colId xmlns:a16="http://schemas.microsoft.com/office/drawing/2014/main" val="20000"/>
                    </a:ext>
                  </a:extLst>
                </a:gridCol>
                <a:gridCol w="2004313">
                  <a:extLst>
                    <a:ext uri="{9D8B030D-6E8A-4147-A177-3AD203B41FA5}">
                      <a16:colId xmlns:a16="http://schemas.microsoft.com/office/drawing/2014/main" val="20001"/>
                    </a:ext>
                  </a:extLst>
                </a:gridCol>
                <a:gridCol w="2165465">
                  <a:extLst>
                    <a:ext uri="{9D8B030D-6E8A-4147-A177-3AD203B41FA5}">
                      <a16:colId xmlns:a16="http://schemas.microsoft.com/office/drawing/2014/main" val="20002"/>
                    </a:ext>
                  </a:extLst>
                </a:gridCol>
                <a:gridCol w="2165466">
                  <a:extLst>
                    <a:ext uri="{9D8B030D-6E8A-4147-A177-3AD203B41FA5}">
                      <a16:colId xmlns:a16="http://schemas.microsoft.com/office/drawing/2014/main" val="20003"/>
                    </a:ext>
                  </a:extLst>
                </a:gridCol>
              </a:tblGrid>
              <a:tr h="477941">
                <a:tc>
                  <a:txBody>
                    <a:bodyPr/>
                    <a:lstStyle/>
                    <a:p>
                      <a:endParaRPr lang="sr-Latn-RS" sz="1400" dirty="0"/>
                    </a:p>
                  </a:txBody>
                  <a:tcPr/>
                </a:tc>
                <a:tc>
                  <a:txBody>
                    <a:bodyPr/>
                    <a:lstStyle/>
                    <a:p>
                      <a:pPr algn="ctr"/>
                      <a:r>
                        <a:rPr lang="sr-Latn-RS" sz="2000" dirty="0"/>
                        <a:t>PRIHODI</a:t>
                      </a:r>
                    </a:p>
                  </a:txBody>
                  <a:tcPr/>
                </a:tc>
                <a:tc>
                  <a:txBody>
                    <a:bodyPr/>
                    <a:lstStyle/>
                    <a:p>
                      <a:pPr algn="ctr"/>
                      <a:r>
                        <a:rPr lang="sr-Latn-RS" sz="2000" dirty="0"/>
                        <a:t>RASHODI</a:t>
                      </a:r>
                    </a:p>
                  </a:txBody>
                  <a:tcPr/>
                </a:tc>
                <a:tc>
                  <a:txBody>
                    <a:bodyPr/>
                    <a:lstStyle/>
                    <a:p>
                      <a:pPr algn="ctr"/>
                      <a:r>
                        <a:rPr lang="sr-Latn-RS" sz="2000" dirty="0"/>
                        <a:t>REZULTAT</a:t>
                      </a:r>
                    </a:p>
                  </a:txBody>
                  <a:tcPr/>
                </a:tc>
                <a:extLst>
                  <a:ext uri="{0D108BD9-81ED-4DB2-BD59-A6C34878D82A}">
                    <a16:rowId xmlns:a16="http://schemas.microsoft.com/office/drawing/2014/main" val="10000"/>
                  </a:ext>
                </a:extLst>
              </a:tr>
              <a:tr h="477941">
                <a:tc>
                  <a:txBody>
                    <a:bodyPr/>
                    <a:lstStyle/>
                    <a:p>
                      <a:r>
                        <a:rPr lang="sr-Latn-RS" sz="1800" b="1" baseline="0" dirty="0"/>
                        <a:t>POSLOVNI</a:t>
                      </a:r>
                      <a:endParaRPr lang="sr-Latn-RS" sz="1800" b="1" dirty="0"/>
                    </a:p>
                  </a:txBody>
                  <a:tcPr anchor="ctr">
                    <a:solidFill>
                      <a:schemeClr val="bg1"/>
                    </a:solidFill>
                  </a:tcPr>
                </a:tc>
                <a:tc>
                  <a:txBody>
                    <a:bodyPr/>
                    <a:lstStyle/>
                    <a:p>
                      <a:pPr algn="r"/>
                      <a:r>
                        <a:rPr lang="sr-Latn-RS" b="1" dirty="0"/>
                        <a:t>630.167</a:t>
                      </a:r>
                      <a:endParaRPr lang="en-US" b="1" dirty="0"/>
                    </a:p>
                  </a:txBody>
                  <a:tcPr anchor="ctr">
                    <a:solidFill>
                      <a:schemeClr val="bg1"/>
                    </a:solidFill>
                  </a:tcPr>
                </a:tc>
                <a:tc>
                  <a:txBody>
                    <a:bodyPr/>
                    <a:lstStyle/>
                    <a:p>
                      <a:pPr algn="r"/>
                      <a:r>
                        <a:rPr lang="sr-Latn-RS" b="1" dirty="0"/>
                        <a:t>632.532</a:t>
                      </a:r>
                      <a:endParaRPr lang="en-US" b="1" dirty="0"/>
                    </a:p>
                  </a:txBody>
                  <a:tcPr anchor="ctr">
                    <a:solidFill>
                      <a:schemeClr val="bg1"/>
                    </a:solidFill>
                  </a:tcPr>
                </a:tc>
                <a:tc>
                  <a:txBody>
                    <a:bodyPr/>
                    <a:lstStyle/>
                    <a:p>
                      <a:pPr algn="r"/>
                      <a:r>
                        <a:rPr lang="sr-Latn-RS" b="1" dirty="0"/>
                        <a:t>-2.365</a:t>
                      </a:r>
                      <a:endParaRPr lang="en-US" b="1" dirty="0"/>
                    </a:p>
                  </a:txBody>
                  <a:tcPr anchor="ctr">
                    <a:solidFill>
                      <a:schemeClr val="bg1"/>
                    </a:solidFill>
                  </a:tcPr>
                </a:tc>
                <a:extLst>
                  <a:ext uri="{0D108BD9-81ED-4DB2-BD59-A6C34878D82A}">
                    <a16:rowId xmlns:a16="http://schemas.microsoft.com/office/drawing/2014/main" val="10001"/>
                  </a:ext>
                </a:extLst>
              </a:tr>
              <a:tr h="477941">
                <a:tc>
                  <a:txBody>
                    <a:bodyPr/>
                    <a:lstStyle/>
                    <a:p>
                      <a:pPr algn="l"/>
                      <a:r>
                        <a:rPr lang="sr-Latn-RS" sz="1800" b="1" dirty="0"/>
                        <a:t>FINANSIJSKI</a:t>
                      </a:r>
                    </a:p>
                  </a:txBody>
                  <a:tcPr anchor="ctr">
                    <a:solidFill>
                      <a:schemeClr val="bg1"/>
                    </a:solidFill>
                  </a:tcPr>
                </a:tc>
                <a:tc>
                  <a:txBody>
                    <a:bodyPr/>
                    <a:lstStyle/>
                    <a:p>
                      <a:pPr algn="r"/>
                      <a:r>
                        <a:rPr lang="sr-Latn-RS" b="1" dirty="0"/>
                        <a:t>667</a:t>
                      </a:r>
                      <a:endParaRPr lang="en-US" b="1" dirty="0"/>
                    </a:p>
                  </a:txBody>
                  <a:tcPr anchor="ctr">
                    <a:solidFill>
                      <a:schemeClr val="bg1"/>
                    </a:solidFill>
                  </a:tcPr>
                </a:tc>
                <a:tc>
                  <a:txBody>
                    <a:bodyPr/>
                    <a:lstStyle/>
                    <a:p>
                      <a:pPr algn="r"/>
                      <a:r>
                        <a:rPr lang="sr-Latn-RS" b="1" dirty="0"/>
                        <a:t>2.596</a:t>
                      </a:r>
                      <a:endParaRPr lang="en-US" b="1" dirty="0"/>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b="1" dirty="0"/>
                        <a:t>-1.929</a:t>
                      </a:r>
                      <a:endParaRPr lang="en-US" b="1" dirty="0"/>
                    </a:p>
                  </a:txBody>
                  <a:tcPr anchor="ctr">
                    <a:solidFill>
                      <a:schemeClr val="bg1"/>
                    </a:solidFill>
                  </a:tcPr>
                </a:tc>
                <a:extLst>
                  <a:ext uri="{0D108BD9-81ED-4DB2-BD59-A6C34878D82A}">
                    <a16:rowId xmlns:a16="http://schemas.microsoft.com/office/drawing/2014/main" val="10002"/>
                  </a:ext>
                </a:extLst>
              </a:tr>
              <a:tr h="477941">
                <a:tc>
                  <a:txBody>
                    <a:bodyPr/>
                    <a:lstStyle/>
                    <a:p>
                      <a:pPr algn="l"/>
                      <a:r>
                        <a:rPr lang="sr-Latn-RS" sz="1800" b="1" dirty="0"/>
                        <a:t>OSTALI</a:t>
                      </a:r>
                    </a:p>
                  </a:txBody>
                  <a:tcPr anchor="ctr">
                    <a:solidFill>
                      <a:schemeClr val="bg1"/>
                    </a:solidFill>
                  </a:tcPr>
                </a:tc>
                <a:tc>
                  <a:txBody>
                    <a:bodyPr/>
                    <a:lstStyle/>
                    <a:p>
                      <a:pPr algn="r"/>
                      <a:r>
                        <a:rPr lang="sr-Latn-RS" b="1" dirty="0"/>
                        <a:t>4.747</a:t>
                      </a:r>
                      <a:endParaRPr lang="en-US" b="1" dirty="0"/>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b="1" dirty="0"/>
                        <a:t>1.625</a:t>
                      </a:r>
                      <a:endParaRPr lang="en-US" b="1" dirty="0"/>
                    </a:p>
                  </a:txBody>
                  <a:tcPr anchor="ctr">
                    <a:solidFill>
                      <a:schemeClr val="bg1"/>
                    </a:solidFill>
                  </a:tcPr>
                </a:tc>
                <a:tc>
                  <a:txBody>
                    <a:bodyPr/>
                    <a:lstStyle/>
                    <a:p>
                      <a:pPr algn="r"/>
                      <a:r>
                        <a:rPr lang="sr-Latn-RS" b="1" dirty="0"/>
                        <a:t>3.122</a:t>
                      </a:r>
                      <a:endParaRPr lang="en-US" b="1" dirty="0"/>
                    </a:p>
                  </a:txBody>
                  <a:tcPr anchor="ctr">
                    <a:solidFill>
                      <a:schemeClr val="bg1"/>
                    </a:solidFill>
                  </a:tcPr>
                </a:tc>
                <a:extLst>
                  <a:ext uri="{0D108BD9-81ED-4DB2-BD59-A6C34878D82A}">
                    <a16:rowId xmlns:a16="http://schemas.microsoft.com/office/drawing/2014/main" val="10003"/>
                  </a:ext>
                </a:extLst>
              </a:tr>
              <a:tr h="639643">
                <a:tc>
                  <a:txBody>
                    <a:bodyPr/>
                    <a:lstStyle/>
                    <a:p>
                      <a:pPr algn="l"/>
                      <a:r>
                        <a:rPr lang="sr-Latn-RS" sz="1800" b="1" dirty="0"/>
                        <a:t>TOTAL</a:t>
                      </a:r>
                    </a:p>
                  </a:txBody>
                  <a:tcPr anchor="ctr">
                    <a:solidFill>
                      <a:schemeClr val="accent4">
                        <a:lumMod val="20000"/>
                        <a:lumOff val="80000"/>
                      </a:schemeClr>
                    </a:solidFill>
                  </a:tcPr>
                </a:tc>
                <a:tc>
                  <a:txBody>
                    <a:bodyPr/>
                    <a:lstStyle/>
                    <a:p>
                      <a:pPr algn="r"/>
                      <a:r>
                        <a:rPr lang="sr-Latn-RS" sz="1800" b="1" dirty="0"/>
                        <a:t>635.581</a:t>
                      </a:r>
                      <a:endParaRPr lang="en-US" sz="1800" b="1" dirty="0"/>
                    </a:p>
                  </a:txBody>
                  <a:tcPr anchor="ctr">
                    <a:solidFill>
                      <a:schemeClr val="accent4">
                        <a:lumMod val="20000"/>
                        <a:lumOff val="80000"/>
                      </a:schemeClr>
                    </a:solidFill>
                  </a:tcPr>
                </a:tc>
                <a:tc>
                  <a:txBody>
                    <a:bodyPr/>
                    <a:lstStyle/>
                    <a:p>
                      <a:pPr algn="r"/>
                      <a:r>
                        <a:rPr lang="sr-Latn-RS" sz="1800" b="1" dirty="0"/>
                        <a:t>636.753</a:t>
                      </a:r>
                      <a:endParaRPr lang="en-US" sz="1800" b="1" dirty="0"/>
                    </a:p>
                  </a:txBody>
                  <a:tcPr anchor="ctr">
                    <a:solidFill>
                      <a:schemeClr val="accent4">
                        <a:lumMod val="20000"/>
                        <a:lumOff val="80000"/>
                      </a:schemeClr>
                    </a:solidFill>
                  </a:tcPr>
                </a:tc>
                <a:tc>
                  <a:txBody>
                    <a:bodyPr/>
                    <a:lstStyle/>
                    <a:p>
                      <a:pPr algn="r"/>
                      <a:endParaRPr lang="en-US" sz="2400" b="1" dirty="0"/>
                    </a:p>
                  </a:txBody>
                  <a:tcPr anchor="ctr">
                    <a:solidFill>
                      <a:schemeClr val="accent4">
                        <a:lumMod val="20000"/>
                        <a:lumOff val="80000"/>
                      </a:schemeClr>
                    </a:solidFill>
                  </a:tcPr>
                </a:tc>
                <a:extLst>
                  <a:ext uri="{0D108BD9-81ED-4DB2-BD59-A6C34878D82A}">
                    <a16:rowId xmlns:a16="http://schemas.microsoft.com/office/drawing/2014/main" val="10004"/>
                  </a:ext>
                </a:extLst>
              </a:tr>
              <a:tr h="547200">
                <a:tc gridSpan="3">
                  <a:txBody>
                    <a:bodyPr/>
                    <a:lstStyle/>
                    <a:p>
                      <a:r>
                        <a:rPr lang="sr-Latn-RS" sz="2000" b="1" i="0" u="sng" dirty="0">
                          <a:effectLst/>
                        </a:rPr>
                        <a:t>VIŠAK RASHODA NAD PRIHODIMA - GUBITAK</a:t>
                      </a:r>
                    </a:p>
                  </a:txBody>
                  <a:tcPr anchor="ctr">
                    <a:solidFill>
                      <a:schemeClr val="bg1"/>
                    </a:solidFill>
                  </a:tcPr>
                </a:tc>
                <a:tc hMerge="1">
                  <a:txBody>
                    <a:bodyPr/>
                    <a:lstStyle/>
                    <a:p>
                      <a:endParaRPr lang="en-US"/>
                    </a:p>
                  </a:txBody>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2800" b="1" i="0" u="sng" dirty="0">
                          <a:effectLst/>
                        </a:rPr>
                        <a:t>-1.172</a:t>
                      </a:r>
                    </a:p>
                  </a:txBody>
                  <a:tcPr anchor="ctr">
                    <a:solidFill>
                      <a:schemeClr val="accent4">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39647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7905</TotalTime>
  <Words>2283</Words>
  <Application>Microsoft Office PowerPoint</Application>
  <PresentationFormat>Widescreen</PresentationFormat>
  <Paragraphs>438</Paragraphs>
  <Slides>24</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Bradley Hand ITC</vt:lpstr>
      <vt:lpstr>Calibri</vt:lpstr>
      <vt:lpstr>Calibri Light</vt:lpstr>
      <vt:lpstr>Vijaya</vt:lpstr>
      <vt:lpstr>Office Theme</vt:lpstr>
      <vt:lpstr>FINANSIJSKI IZVEŠTAJ 2021.</vt:lpstr>
      <vt:lpstr>AKTIVA</vt:lpstr>
      <vt:lpstr>AKTIVA</vt:lpstr>
      <vt:lpstr>PASIVA</vt:lpstr>
      <vt:lpstr>PASIVA</vt:lpstr>
      <vt:lpstr>FINANSIJSKI REZULTAT PO PODBILANSIMA</vt:lpstr>
      <vt:lpstr>PowerPoint Presentation</vt:lpstr>
      <vt:lpstr>PowerPoint Presentation</vt:lpstr>
      <vt:lpstr>PREGLED REZULTATA – 2021. *u hiljadama dinara </vt:lpstr>
      <vt:lpstr>PREGLED REZULTATA – *ATP+COVID pomoć-2021.           *u hiljadama dinara </vt:lpstr>
      <vt:lpstr>FINANSIJSKI REZULTAT</vt:lpstr>
      <vt:lpstr>POSLOVNI PRIHODI</vt:lpstr>
      <vt:lpstr>POSLOVNI PRIHODI – *ATP+COVID pomoć</vt:lpstr>
      <vt:lpstr>POSLOVNI PRIHODI</vt:lpstr>
      <vt:lpstr>POSLOVNI PRIHODI *ATP+COVID pomoć</vt:lpstr>
      <vt:lpstr>          POSLOVNI RASHODI</vt:lpstr>
      <vt:lpstr>          POSLOVNI RASHODI – *ATP+COVID pomoć</vt:lpstr>
      <vt:lpstr>POSLOVNI RASHODI</vt:lpstr>
      <vt:lpstr>POSLOVNI RASHODI *ATP+COVID pomoć</vt:lpstr>
      <vt:lpstr>POSLOVNI REZULTAT</vt:lpstr>
      <vt:lpstr>POSLOVNI REZULTAT *ATP+COVID pomoć</vt:lpstr>
      <vt:lpstr>FINANSIJSKI PRIHODI/ RASHODI I GUBITAK IZ FINANSIRANJA</vt:lpstr>
      <vt:lpstr>   OSTALI PRIHODI I RASHODI</vt:lpstr>
      <vt:lpstr>FINANSIJSKI REZULTAT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Izveštaj nezavisnog revizora   za TENISKI SAVEZ SRBIJE</dc:title>
  <dc:creator>Svetlana Danilović</dc:creator>
  <cp:lastModifiedBy>viktor bubanj</cp:lastModifiedBy>
  <cp:revision>282</cp:revision>
  <cp:lastPrinted>2022-06-21T12:26:21Z</cp:lastPrinted>
  <dcterms:created xsi:type="dcterms:W3CDTF">2015-08-23T08:09:51Z</dcterms:created>
  <dcterms:modified xsi:type="dcterms:W3CDTF">2022-09-30T09:26:25Z</dcterms:modified>
</cp:coreProperties>
</file>