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76" r:id="rId3"/>
    <p:sldId id="314" r:id="rId4"/>
    <p:sldId id="315" r:id="rId5"/>
    <p:sldId id="316" r:id="rId6"/>
    <p:sldId id="317" r:id="rId7"/>
  </p:sldIdLst>
  <p:sldSz cx="12192000" cy="6858000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9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809" y="0"/>
            <a:ext cx="4028440" cy="3509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40E5DD-B98B-44B8-885D-25C2CA3DFB57}" type="datetimeFigureOut">
              <a:rPr lang="en-US" smtClean="0"/>
              <a:t>12/11/2023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366"/>
            <a:ext cx="4028440" cy="3509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809" y="6658366"/>
            <a:ext cx="4028440" cy="3509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E4E32C-7E8E-4904-82B0-4020B0159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11756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9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09" y="0"/>
            <a:ext cx="4028440" cy="3509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FE3134-4737-4B94-A352-552DE069E296}" type="datetimeFigureOut">
              <a:rPr lang="en-US" smtClean="0"/>
              <a:t>12/11/2023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11400" y="525463"/>
            <a:ext cx="46736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29744"/>
            <a:ext cx="7437120" cy="315484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366"/>
            <a:ext cx="4028440" cy="3509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09" y="6658366"/>
            <a:ext cx="4028440" cy="3509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988BE2-FD3C-478E-B56A-7B3C58C56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128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988BE2-FD3C-478E-B56A-7B3C58C5652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7792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84CD4-2C43-4C01-A8A6-DDA6F4904135}" type="datetimeFigureOut">
              <a:rPr lang="en-US" smtClean="0"/>
              <a:pPr/>
              <a:t>12/11/2023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514F2-EC34-4225-A272-62DF9A6270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584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84CD4-2C43-4C01-A8A6-DDA6F4904135}" type="datetimeFigureOut">
              <a:rPr lang="en-US" smtClean="0"/>
              <a:pPr/>
              <a:t>12/11/2023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514F2-EC34-4225-A272-62DF9A6270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729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84CD4-2C43-4C01-A8A6-DDA6F4904135}" type="datetimeFigureOut">
              <a:rPr lang="en-US" smtClean="0"/>
              <a:pPr/>
              <a:t>12/11/2023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514F2-EC34-4225-A272-62DF9A6270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336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84CD4-2C43-4C01-A8A6-DDA6F4904135}" type="datetimeFigureOut">
              <a:rPr lang="en-US" smtClean="0"/>
              <a:pPr/>
              <a:t>12/11/2023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514F2-EC34-4225-A272-62DF9A6270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533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84CD4-2C43-4C01-A8A6-DDA6F4904135}" type="datetimeFigureOut">
              <a:rPr lang="en-US" smtClean="0"/>
              <a:pPr/>
              <a:t>12/11/2023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514F2-EC34-4225-A272-62DF9A6270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519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84CD4-2C43-4C01-A8A6-DDA6F4904135}" type="datetimeFigureOut">
              <a:rPr lang="en-US" smtClean="0"/>
              <a:pPr/>
              <a:t>12/11/2023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514F2-EC34-4225-A272-62DF9A6270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413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84CD4-2C43-4C01-A8A6-DDA6F4904135}" type="datetimeFigureOut">
              <a:rPr lang="en-US" smtClean="0"/>
              <a:pPr/>
              <a:t>12/11/2023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514F2-EC34-4225-A272-62DF9A6270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614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84CD4-2C43-4C01-A8A6-DDA6F4904135}" type="datetimeFigureOut">
              <a:rPr lang="en-US" smtClean="0"/>
              <a:pPr/>
              <a:t>12/11/2023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514F2-EC34-4225-A272-62DF9A6270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982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84CD4-2C43-4C01-A8A6-DDA6F4904135}" type="datetimeFigureOut">
              <a:rPr lang="en-US" smtClean="0"/>
              <a:pPr/>
              <a:t>12/11/2023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514F2-EC34-4225-A272-62DF9A6270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734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84CD4-2C43-4C01-A8A6-DDA6F4904135}" type="datetimeFigureOut">
              <a:rPr lang="en-US" smtClean="0"/>
              <a:pPr/>
              <a:t>12/11/2023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514F2-EC34-4225-A272-62DF9A6270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526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84CD4-2C43-4C01-A8A6-DDA6F4904135}" type="datetimeFigureOut">
              <a:rPr lang="en-US" smtClean="0"/>
              <a:pPr/>
              <a:t>12/11/2023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514F2-EC34-4225-A272-62DF9A6270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215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C84CD4-2C43-4C01-A8A6-DDA6F4904135}" type="datetimeFigureOut">
              <a:rPr lang="en-US" smtClean="0"/>
              <a:pPr/>
              <a:t>12/11/2023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A514F2-EC34-4225-A272-62DF9A6270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210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weave">
          <a:fgClr>
            <a:schemeClr val="accent2">
              <a:lumMod val="40000"/>
              <a:lumOff val="6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RS" dirty="0">
                <a:latin typeface="Vijaya" pitchFamily="34" charset="0"/>
                <a:ea typeface="Arial Unicode MS" pitchFamily="34" charset="-128"/>
                <a:cs typeface="Vijaya" pitchFamily="34" charset="0"/>
              </a:rPr>
              <a:t> </a:t>
            </a:r>
            <a:r>
              <a:rPr lang="es-419" dirty="0">
                <a:latin typeface="Vijaya" pitchFamily="34" charset="0"/>
                <a:ea typeface="Arial Unicode MS" pitchFamily="34" charset="-128"/>
                <a:cs typeface="Vijaya" pitchFamily="34" charset="0"/>
              </a:rPr>
              <a:t>PREGLED</a:t>
            </a:r>
            <a:r>
              <a:rPr lang="sr-Latn-RS" dirty="0">
                <a:latin typeface="Vijaya" pitchFamily="34" charset="0"/>
                <a:ea typeface="Arial Unicode MS" pitchFamily="34" charset="-128"/>
                <a:cs typeface="Vijaya" pitchFamily="34" charset="0"/>
              </a:rPr>
              <a:t> 2015-2023</a:t>
            </a:r>
            <a:br>
              <a:rPr lang="sr-Latn-RS" dirty="0">
                <a:latin typeface="Vijaya" pitchFamily="34" charset="0"/>
                <a:ea typeface="Arial Unicode MS" pitchFamily="34" charset="-128"/>
                <a:cs typeface="Vijaya" pitchFamily="34" charset="0"/>
              </a:rPr>
            </a:br>
            <a:endParaRPr lang="sr-Latn-RS" dirty="0">
              <a:latin typeface="Vijaya" pitchFamily="34" charset="0"/>
              <a:ea typeface="Arial Unicode MS" pitchFamily="34" charset="-128"/>
              <a:cs typeface="Vijaya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201886"/>
            <a:ext cx="9144000" cy="1055914"/>
          </a:xfrm>
        </p:spPr>
        <p:txBody>
          <a:bodyPr>
            <a:normAutofit/>
          </a:bodyPr>
          <a:lstStyle/>
          <a:p>
            <a:r>
              <a:rPr lang="sr-Latn-RS" sz="4400" dirty="0">
                <a:latin typeface="Vijaya" pitchFamily="34" charset="0"/>
                <a:cs typeface="Vijaya" pitchFamily="34" charset="0"/>
              </a:rPr>
              <a:t>Teniski savez Srbije</a:t>
            </a:r>
          </a:p>
        </p:txBody>
      </p:sp>
    </p:spTree>
    <p:extLst>
      <p:ext uri="{BB962C8B-B14F-4D97-AF65-F5344CB8AC3E}">
        <p14:creationId xmlns:p14="http://schemas.microsoft.com/office/powerpoint/2010/main" val="4353042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 flipV="1">
            <a:off x="990600" y="1843088"/>
            <a:ext cx="10515600" cy="7909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>
              <a:solidFill>
                <a:prstClr val="black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3333074"/>
              </p:ext>
            </p:extLst>
          </p:nvPr>
        </p:nvGraphicFramePr>
        <p:xfrm>
          <a:off x="502741" y="1280160"/>
          <a:ext cx="9749624" cy="4297680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38615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204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675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9905">
                <a:tc>
                  <a:txBody>
                    <a:bodyPr/>
                    <a:lstStyle/>
                    <a:p>
                      <a:endParaRPr lang="sr-Latn-R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sz="1800" b="1" dirty="0"/>
                        <a:t>2022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sz="1800" b="1" dirty="0"/>
                        <a:t>2021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905">
                <a:tc>
                  <a:txBody>
                    <a:bodyPr/>
                    <a:lstStyle/>
                    <a:p>
                      <a:pPr algn="l"/>
                      <a:r>
                        <a:rPr lang="sr-Latn-RS" sz="1800" b="1" dirty="0"/>
                        <a:t>POSLOVNI PRIHODI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b="1" dirty="0"/>
                        <a:t>176.112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b="1" dirty="0"/>
                        <a:t>165.967</a:t>
                      </a:r>
                      <a:endParaRPr lang="en-US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905">
                <a:tc>
                  <a:txBody>
                    <a:bodyPr/>
                    <a:lstStyle/>
                    <a:p>
                      <a:r>
                        <a:rPr lang="sr-Latn-RS" sz="1800" b="1" baseline="0" dirty="0"/>
                        <a:t>POSLOVNI RASHODI</a:t>
                      </a:r>
                      <a:endParaRPr lang="sr-Latn-R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b="1" dirty="0"/>
                        <a:t>171.462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b="1" dirty="0"/>
                        <a:t>168.332</a:t>
                      </a:r>
                      <a:endParaRPr lang="en-US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9905">
                <a:tc>
                  <a:txBody>
                    <a:bodyPr/>
                    <a:lstStyle/>
                    <a:p>
                      <a:pPr algn="l"/>
                      <a:r>
                        <a:rPr lang="sr-Latn-RS" sz="1800" b="1" dirty="0"/>
                        <a:t>POSLOVNI DOBITAK/GUBITAK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b="1" dirty="0"/>
                        <a:t>4.650</a:t>
                      </a:r>
                      <a:endParaRPr lang="en-US" b="1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b="1" dirty="0"/>
                        <a:t>-2.365</a:t>
                      </a:r>
                      <a:endParaRPr lang="en-US" b="1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9905">
                <a:tc>
                  <a:txBody>
                    <a:bodyPr/>
                    <a:lstStyle/>
                    <a:p>
                      <a:r>
                        <a:rPr lang="sr-Latn-RS" sz="1800" b="1" dirty="0"/>
                        <a:t>FINANSIJSKI PRIHODI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b="1" dirty="0"/>
                        <a:t>370</a:t>
                      </a:r>
                      <a:endParaRPr lang="en-US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b="1" dirty="0"/>
                        <a:t>667</a:t>
                      </a:r>
                      <a:endParaRPr lang="en-US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9905">
                <a:tc>
                  <a:txBody>
                    <a:bodyPr/>
                    <a:lstStyle/>
                    <a:p>
                      <a:r>
                        <a:rPr lang="sr-Latn-RS" sz="1800" b="1" dirty="0"/>
                        <a:t>FINANSIJSKI RASHODI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b="1" dirty="0"/>
                        <a:t>2.642</a:t>
                      </a:r>
                      <a:endParaRPr lang="en-US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b="1" dirty="0"/>
                        <a:t>2.596</a:t>
                      </a:r>
                      <a:endParaRPr lang="en-US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9905">
                <a:tc>
                  <a:txBody>
                    <a:bodyPr/>
                    <a:lstStyle/>
                    <a:p>
                      <a:r>
                        <a:rPr lang="sr-Latn-RS" sz="1800" b="1" dirty="0">
                          <a:solidFill>
                            <a:schemeClr val="tx1"/>
                          </a:solidFill>
                        </a:rPr>
                        <a:t>DOBITAK/GUBITAK</a:t>
                      </a:r>
                      <a:r>
                        <a:rPr lang="sr-Latn-RS" sz="1800" b="1" baseline="0" dirty="0">
                          <a:solidFill>
                            <a:schemeClr val="tx1"/>
                          </a:solidFill>
                        </a:rPr>
                        <a:t> FINANSIRANJA</a:t>
                      </a:r>
                      <a:endParaRPr lang="sr-Latn-R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b="1" dirty="0"/>
                        <a:t>-2.272</a:t>
                      </a:r>
                      <a:endParaRPr lang="en-US" b="1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b="1" dirty="0"/>
                        <a:t>-1.929</a:t>
                      </a:r>
                      <a:endParaRPr lang="en-US" b="1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9905">
                <a:tc>
                  <a:txBody>
                    <a:bodyPr/>
                    <a:lstStyle/>
                    <a:p>
                      <a:r>
                        <a:rPr lang="sr-Latn-RS" sz="1800" b="1" dirty="0">
                          <a:solidFill>
                            <a:schemeClr val="tx1"/>
                          </a:solidFill>
                        </a:rPr>
                        <a:t>OSTALI PRIHODI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b="1" dirty="0"/>
                        <a:t>313</a:t>
                      </a:r>
                      <a:endParaRPr lang="en-US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b="1" dirty="0"/>
                        <a:t>4.747</a:t>
                      </a:r>
                      <a:endParaRPr lang="en-US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9905">
                <a:tc>
                  <a:txBody>
                    <a:bodyPr/>
                    <a:lstStyle/>
                    <a:p>
                      <a:r>
                        <a:rPr lang="sr-Latn-RS" sz="1800" b="1" dirty="0"/>
                        <a:t>OSTALI RASHODI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b="1" dirty="0"/>
                        <a:t>1.648</a:t>
                      </a:r>
                      <a:endParaRPr lang="en-US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b="1" dirty="0"/>
                        <a:t>1.625</a:t>
                      </a:r>
                      <a:endParaRPr lang="en-US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89835">
                <a:tc>
                  <a:txBody>
                    <a:bodyPr/>
                    <a:lstStyle/>
                    <a:p>
                      <a:r>
                        <a:rPr lang="sr-Latn-RS" sz="1800" b="1" dirty="0"/>
                        <a:t>DOBITAK/GUBITAK</a:t>
                      </a:r>
                      <a:r>
                        <a:rPr lang="sr-Latn-RS" sz="1800" b="1" baseline="0" dirty="0"/>
                        <a:t> NA OSTALIM PRIHODIMA/RASHODIMA</a:t>
                      </a:r>
                      <a:endParaRPr lang="sr-Latn-RS" sz="1800" b="1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b="1" dirty="0"/>
                        <a:t>-1.335</a:t>
                      </a:r>
                      <a:endParaRPr lang="en-US" b="1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b="1" dirty="0"/>
                        <a:t>3.122</a:t>
                      </a:r>
                      <a:endParaRPr lang="en-US" b="1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9399">
                <a:tc>
                  <a:txBody>
                    <a:bodyPr/>
                    <a:lstStyle/>
                    <a:p>
                      <a:r>
                        <a:rPr lang="sr-Latn-RS" sz="1800" b="1" dirty="0"/>
                        <a:t>NETO DOBITAK/ GUBITAK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b="1" dirty="0"/>
                        <a:t>1.043</a:t>
                      </a:r>
                      <a:endParaRPr lang="en-US" b="1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b="1" dirty="0"/>
                        <a:t>-1.172</a:t>
                      </a:r>
                      <a:endParaRPr lang="en-US" b="1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3FB412F4-9DC1-4644-AC17-D61CEBA3A2A5}"/>
              </a:ext>
            </a:extLst>
          </p:cNvPr>
          <p:cNvSpPr txBox="1"/>
          <p:nvPr/>
        </p:nvSpPr>
        <p:spPr>
          <a:xfrm>
            <a:off x="389595" y="5661878"/>
            <a:ext cx="1118640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r-Latn-RS" sz="2400" dirty="0">
                <a:solidFill>
                  <a:prstClr val="black"/>
                </a:solidFill>
              </a:rPr>
              <a:t>U 2022. godini ostvaren je </a:t>
            </a:r>
            <a:r>
              <a:rPr lang="sr-Latn-RS" sz="2400" b="1" i="1" dirty="0">
                <a:solidFill>
                  <a:srgbClr val="ED7D31"/>
                </a:solidFill>
              </a:rPr>
              <a:t>dobitak </a:t>
            </a:r>
            <a:r>
              <a:rPr lang="sr-Latn-RS" sz="2400" dirty="0">
                <a:solidFill>
                  <a:prstClr val="black"/>
                </a:solidFill>
              </a:rPr>
              <a:t>u iznosu od </a:t>
            </a:r>
            <a:r>
              <a:rPr lang="sr-Latn-RS" sz="2400" b="1" dirty="0">
                <a:solidFill>
                  <a:srgbClr val="ED7D31"/>
                </a:solidFill>
              </a:rPr>
              <a:t>1.043 hiljade </a:t>
            </a:r>
            <a:r>
              <a:rPr lang="sr-Latn-RS" sz="2400" dirty="0">
                <a:solidFill>
                  <a:prstClr val="black"/>
                </a:solidFill>
              </a:rPr>
              <a:t>dinara u odnosu na prethodnu godinu koja je završena sa </a:t>
            </a:r>
            <a:r>
              <a:rPr lang="sr-Latn-RS" sz="2400" i="1" dirty="0">
                <a:solidFill>
                  <a:prstClr val="black"/>
                </a:solidFill>
              </a:rPr>
              <a:t>gubitkom</a:t>
            </a:r>
            <a:r>
              <a:rPr lang="sr-Latn-RS" sz="2400" dirty="0">
                <a:solidFill>
                  <a:prstClr val="black"/>
                </a:solidFill>
              </a:rPr>
              <a:t> od </a:t>
            </a:r>
            <a:r>
              <a:rPr lang="sr-Latn-RS" sz="2400" b="1" dirty="0">
                <a:solidFill>
                  <a:srgbClr val="ED7D31"/>
                </a:solidFill>
              </a:rPr>
              <a:t>1.172 hiljade </a:t>
            </a:r>
            <a:r>
              <a:rPr lang="sr-Latn-RS" sz="2400" dirty="0">
                <a:solidFill>
                  <a:prstClr val="black"/>
                </a:solidFill>
              </a:rPr>
              <a:t>dinara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8EDB03BF-1C65-48D6-8867-48B7AC0C4F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2741" y="236061"/>
            <a:ext cx="10515600" cy="1325563"/>
          </a:xfrm>
        </p:spPr>
        <p:txBody>
          <a:bodyPr>
            <a:normAutofit/>
          </a:bodyPr>
          <a:lstStyle/>
          <a:p>
            <a:r>
              <a:rPr lang="sr-Latn-RS" sz="3600" dirty="0">
                <a:latin typeface="+mn-lt"/>
              </a:rPr>
              <a:t>FINASKIJSKI IZVEŠTAJ 2022</a:t>
            </a:r>
            <a:r>
              <a:rPr lang="sr-Latn-RS" sz="3600" dirty="0"/>
              <a:t>.</a:t>
            </a:r>
            <a:br>
              <a:rPr lang="sr-Latn-RS" sz="3600" dirty="0"/>
            </a:b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056731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5BCE7B85-6AE0-4719-BF8B-4892BE4284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597916"/>
              </p:ext>
            </p:extLst>
          </p:nvPr>
        </p:nvGraphicFramePr>
        <p:xfrm>
          <a:off x="754309" y="662732"/>
          <a:ext cx="10515603" cy="5503174"/>
        </p:xfrm>
        <a:graphic>
          <a:graphicData uri="http://schemas.openxmlformats.org/drawingml/2006/table">
            <a:tbl>
              <a:tblPr/>
              <a:tblGrid>
                <a:gridCol w="2714241">
                  <a:extLst>
                    <a:ext uri="{9D8B030D-6E8A-4147-A177-3AD203B41FA5}">
                      <a16:colId xmlns:a16="http://schemas.microsoft.com/office/drawing/2014/main" val="2216806904"/>
                    </a:ext>
                  </a:extLst>
                </a:gridCol>
                <a:gridCol w="624442">
                  <a:extLst>
                    <a:ext uri="{9D8B030D-6E8A-4147-A177-3AD203B41FA5}">
                      <a16:colId xmlns:a16="http://schemas.microsoft.com/office/drawing/2014/main" val="3881432457"/>
                    </a:ext>
                  </a:extLst>
                </a:gridCol>
                <a:gridCol w="624442">
                  <a:extLst>
                    <a:ext uri="{9D8B030D-6E8A-4147-A177-3AD203B41FA5}">
                      <a16:colId xmlns:a16="http://schemas.microsoft.com/office/drawing/2014/main" val="1256762932"/>
                    </a:ext>
                  </a:extLst>
                </a:gridCol>
                <a:gridCol w="624442">
                  <a:extLst>
                    <a:ext uri="{9D8B030D-6E8A-4147-A177-3AD203B41FA5}">
                      <a16:colId xmlns:a16="http://schemas.microsoft.com/office/drawing/2014/main" val="3147763049"/>
                    </a:ext>
                  </a:extLst>
                </a:gridCol>
                <a:gridCol w="624442">
                  <a:extLst>
                    <a:ext uri="{9D8B030D-6E8A-4147-A177-3AD203B41FA5}">
                      <a16:colId xmlns:a16="http://schemas.microsoft.com/office/drawing/2014/main" val="2982875354"/>
                    </a:ext>
                  </a:extLst>
                </a:gridCol>
                <a:gridCol w="624442">
                  <a:extLst>
                    <a:ext uri="{9D8B030D-6E8A-4147-A177-3AD203B41FA5}">
                      <a16:colId xmlns:a16="http://schemas.microsoft.com/office/drawing/2014/main" val="2084966709"/>
                    </a:ext>
                  </a:extLst>
                </a:gridCol>
                <a:gridCol w="624442">
                  <a:extLst>
                    <a:ext uri="{9D8B030D-6E8A-4147-A177-3AD203B41FA5}">
                      <a16:colId xmlns:a16="http://schemas.microsoft.com/office/drawing/2014/main" val="1253967186"/>
                    </a:ext>
                  </a:extLst>
                </a:gridCol>
                <a:gridCol w="624442">
                  <a:extLst>
                    <a:ext uri="{9D8B030D-6E8A-4147-A177-3AD203B41FA5}">
                      <a16:colId xmlns:a16="http://schemas.microsoft.com/office/drawing/2014/main" val="3704519709"/>
                    </a:ext>
                  </a:extLst>
                </a:gridCol>
                <a:gridCol w="674397">
                  <a:extLst>
                    <a:ext uri="{9D8B030D-6E8A-4147-A177-3AD203B41FA5}">
                      <a16:colId xmlns:a16="http://schemas.microsoft.com/office/drawing/2014/main" val="4110081516"/>
                    </a:ext>
                  </a:extLst>
                </a:gridCol>
                <a:gridCol w="874219">
                  <a:extLst>
                    <a:ext uri="{9D8B030D-6E8A-4147-A177-3AD203B41FA5}">
                      <a16:colId xmlns:a16="http://schemas.microsoft.com/office/drawing/2014/main" val="1132783235"/>
                    </a:ext>
                  </a:extLst>
                </a:gridCol>
                <a:gridCol w="1007433">
                  <a:extLst>
                    <a:ext uri="{9D8B030D-6E8A-4147-A177-3AD203B41FA5}">
                      <a16:colId xmlns:a16="http://schemas.microsoft.com/office/drawing/2014/main" val="1924716784"/>
                    </a:ext>
                  </a:extLst>
                </a:gridCol>
                <a:gridCol w="874219">
                  <a:extLst>
                    <a:ext uri="{9D8B030D-6E8A-4147-A177-3AD203B41FA5}">
                      <a16:colId xmlns:a16="http://schemas.microsoft.com/office/drawing/2014/main" val="2471579736"/>
                    </a:ext>
                  </a:extLst>
                </a:gridCol>
              </a:tblGrid>
              <a:tr h="678207">
                <a:tc gridSpan="12">
                  <a:txBody>
                    <a:bodyPr/>
                    <a:lstStyle/>
                    <a:p>
                      <a:pPr algn="ctr" fontAlgn="ctr"/>
                      <a:r>
                        <a:rPr lang="pl-P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NOVI PROGRAMI od 2015. do oktobra 2023. - u 000 dinara</a:t>
                      </a:r>
                    </a:p>
                  </a:txBody>
                  <a:tcPr marL="8328" marR="8328" marT="83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8700857"/>
                  </a:ext>
                </a:extLst>
              </a:tr>
              <a:tr h="484433"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28" marR="8328" marT="83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28" marR="8328" marT="83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28" marR="8328" marT="83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28" marR="8328" marT="83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28" marR="8328" marT="83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28" marR="8328" marT="83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28" marR="8328" marT="83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28" marR="8328" marT="83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28" marR="8328" marT="83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28" marR="8328" marT="83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28" marR="8328" marT="83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28" marR="8328" marT="83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5038472"/>
                  </a:ext>
                </a:extLst>
              </a:tr>
              <a:tr h="48443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</a:t>
                      </a:r>
                    </a:p>
                  </a:txBody>
                  <a:tcPr marL="8328" marR="8328" marT="832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2015</a:t>
                      </a: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2016</a:t>
                      </a: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2017</a:t>
                      </a: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2018</a:t>
                      </a: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2021</a:t>
                      </a: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2022</a:t>
                      </a: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X/2023</a:t>
                      </a: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RSD</a:t>
                      </a: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€</a:t>
                      </a: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1534304"/>
                  </a:ext>
                </a:extLst>
              </a:tr>
              <a:tr h="5425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RAZVOJNI PROGRAM - RENZO FURLAN</a:t>
                      </a:r>
                    </a:p>
                  </a:txBody>
                  <a:tcPr marL="8328" marR="8328" marT="832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6,580</a:t>
                      </a: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9,528</a:t>
                      </a: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8,417</a:t>
                      </a: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7,159</a:t>
                      </a: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996</a:t>
                      </a: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32,680</a:t>
                      </a: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278,893 €</a:t>
                      </a: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0117470"/>
                  </a:ext>
                </a:extLst>
              </a:tr>
              <a:tr h="5425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TENIS 10</a:t>
                      </a:r>
                    </a:p>
                  </a:txBody>
                  <a:tcPr marL="8328" marR="8328" marT="832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3,080</a:t>
                      </a: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7,599</a:t>
                      </a: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1,299</a:t>
                      </a: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1,291</a:t>
                      </a: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1,595</a:t>
                      </a: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1,709</a:t>
                      </a: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1,603</a:t>
                      </a: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619</a:t>
                      </a: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3,672</a:t>
                      </a: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22,467</a:t>
                      </a: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191,734 €</a:t>
                      </a: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2487072"/>
                  </a:ext>
                </a:extLst>
              </a:tr>
              <a:tr h="5425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TENIS U OSNOVNIM ŠKOLAMA</a:t>
                      </a:r>
                    </a:p>
                  </a:txBody>
                  <a:tcPr marL="8328" marR="8328" marT="832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2,042</a:t>
                      </a: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3,131</a:t>
                      </a: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3,526</a:t>
                      </a: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3,656</a:t>
                      </a: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12,355</a:t>
                      </a: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105,438 €</a:t>
                      </a: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6634587"/>
                  </a:ext>
                </a:extLst>
              </a:tr>
              <a:tr h="5425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EKIPNA JUNIORSKA TAKMIČENJA</a:t>
                      </a:r>
                    </a:p>
                  </a:txBody>
                  <a:tcPr marL="8328" marR="8328" marT="832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1,062</a:t>
                      </a: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1,156</a:t>
                      </a: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1,174</a:t>
                      </a: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906</a:t>
                      </a: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828</a:t>
                      </a: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1,866</a:t>
                      </a: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1,753</a:t>
                      </a: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8,745</a:t>
                      </a: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74,630 €</a:t>
                      </a: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1074594"/>
                  </a:ext>
                </a:extLst>
              </a:tr>
              <a:tr h="5425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TSS TOUR</a:t>
                      </a:r>
                    </a:p>
                  </a:txBody>
                  <a:tcPr marL="8328" marR="8328" marT="832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6,974</a:t>
                      </a: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1,909</a:t>
                      </a: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1,483</a:t>
                      </a: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1,440</a:t>
                      </a: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11,806</a:t>
                      </a: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100,753 €</a:t>
                      </a: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4775533"/>
                  </a:ext>
                </a:extLst>
              </a:tr>
              <a:tr h="5425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 4</a:t>
                      </a:r>
                    </a:p>
                  </a:txBody>
                  <a:tcPr marL="8328" marR="8328" marT="832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397</a:t>
                      </a: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807</a:t>
                      </a: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1,223</a:t>
                      </a: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10,437 €</a:t>
                      </a: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5458285"/>
                  </a:ext>
                </a:extLst>
              </a:tr>
              <a:tr h="60069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8328" marR="8328" marT="832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3,080</a:t>
                      </a: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14,179</a:t>
                      </a: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11,889</a:t>
                      </a: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10,864</a:t>
                      </a: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9,928</a:t>
                      </a: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12,627</a:t>
                      </a: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7,868</a:t>
                      </a: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8,301</a:t>
                      </a: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10,540</a:t>
                      </a: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89,276</a:t>
                      </a: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761,886 €</a:t>
                      </a:r>
                    </a:p>
                  </a:txBody>
                  <a:tcPr marL="8328" marR="8328" marT="83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B8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00818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0220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7FA6E04C-971A-42C5-B022-A1B087335D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5898249"/>
              </p:ext>
            </p:extLst>
          </p:nvPr>
        </p:nvGraphicFramePr>
        <p:xfrm>
          <a:off x="1128016" y="550499"/>
          <a:ext cx="9232390" cy="5447637"/>
        </p:xfrm>
        <a:graphic>
          <a:graphicData uri="http://schemas.openxmlformats.org/drawingml/2006/table">
            <a:tbl>
              <a:tblPr/>
              <a:tblGrid>
                <a:gridCol w="755750">
                  <a:extLst>
                    <a:ext uri="{9D8B030D-6E8A-4147-A177-3AD203B41FA5}">
                      <a16:colId xmlns:a16="http://schemas.microsoft.com/office/drawing/2014/main" val="3173237249"/>
                    </a:ext>
                  </a:extLst>
                </a:gridCol>
                <a:gridCol w="3451934">
                  <a:extLst>
                    <a:ext uri="{9D8B030D-6E8A-4147-A177-3AD203B41FA5}">
                      <a16:colId xmlns:a16="http://schemas.microsoft.com/office/drawing/2014/main" val="3670492596"/>
                    </a:ext>
                  </a:extLst>
                </a:gridCol>
                <a:gridCol w="1102984">
                  <a:extLst>
                    <a:ext uri="{9D8B030D-6E8A-4147-A177-3AD203B41FA5}">
                      <a16:colId xmlns:a16="http://schemas.microsoft.com/office/drawing/2014/main" val="2187798640"/>
                    </a:ext>
                  </a:extLst>
                </a:gridCol>
                <a:gridCol w="1307242">
                  <a:extLst>
                    <a:ext uri="{9D8B030D-6E8A-4147-A177-3AD203B41FA5}">
                      <a16:colId xmlns:a16="http://schemas.microsoft.com/office/drawing/2014/main" val="1001222394"/>
                    </a:ext>
                  </a:extLst>
                </a:gridCol>
                <a:gridCol w="653620">
                  <a:extLst>
                    <a:ext uri="{9D8B030D-6E8A-4147-A177-3AD203B41FA5}">
                      <a16:colId xmlns:a16="http://schemas.microsoft.com/office/drawing/2014/main" val="2224007067"/>
                    </a:ext>
                  </a:extLst>
                </a:gridCol>
                <a:gridCol w="653620">
                  <a:extLst>
                    <a:ext uri="{9D8B030D-6E8A-4147-A177-3AD203B41FA5}">
                      <a16:colId xmlns:a16="http://schemas.microsoft.com/office/drawing/2014/main" val="2002165604"/>
                    </a:ext>
                  </a:extLst>
                </a:gridCol>
                <a:gridCol w="653620">
                  <a:extLst>
                    <a:ext uri="{9D8B030D-6E8A-4147-A177-3AD203B41FA5}">
                      <a16:colId xmlns:a16="http://schemas.microsoft.com/office/drawing/2014/main" val="2665996147"/>
                    </a:ext>
                  </a:extLst>
                </a:gridCol>
                <a:gridCol w="653620">
                  <a:extLst>
                    <a:ext uri="{9D8B030D-6E8A-4147-A177-3AD203B41FA5}">
                      <a16:colId xmlns:a16="http://schemas.microsoft.com/office/drawing/2014/main" val="399970386"/>
                    </a:ext>
                  </a:extLst>
                </a:gridCol>
              </a:tblGrid>
              <a:tr h="332603"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DAVIS / FED CUP REZULTATI MEČEVA 2015-2023             *000 RSD</a:t>
                      </a:r>
                    </a:p>
                  </a:txBody>
                  <a:tcPr marL="4025" marR="4025" marT="40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6972625"/>
                  </a:ext>
                </a:extLst>
              </a:tr>
              <a:tr h="19149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2015</a:t>
                      </a:r>
                    </a:p>
                  </a:txBody>
                  <a:tcPr marL="4025" marR="4025" marT="40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DC SRB-ARG</a:t>
                      </a:r>
                    </a:p>
                  </a:txBody>
                  <a:tcPr marL="4025" marR="4025" marT="40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-5,880</a:t>
                      </a:r>
                    </a:p>
                  </a:txBody>
                  <a:tcPr marL="4025" marR="4025" marT="40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-10,742</a:t>
                      </a:r>
                    </a:p>
                  </a:txBody>
                  <a:tcPr marL="4025" marR="4025" marT="40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sr-Latn-R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</a:t>
                      </a:r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GUBITAK PO OSNOVU MEČEVA</a:t>
                      </a:r>
                    </a:p>
                  </a:txBody>
                  <a:tcPr marL="4025" marR="4025" marT="40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5353028"/>
                  </a:ext>
                </a:extLst>
              </a:tr>
              <a:tr h="1965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FC SRB-PAR</a:t>
                      </a:r>
                    </a:p>
                  </a:txBody>
                  <a:tcPr marL="4025" marR="4025" marT="40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-4,862</a:t>
                      </a:r>
                    </a:p>
                  </a:txBody>
                  <a:tcPr marL="4025" marR="4025" marT="40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5651758"/>
                  </a:ext>
                </a:extLst>
              </a:tr>
              <a:tr h="191499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</a:t>
                      </a:r>
                    </a:p>
                  </a:txBody>
                  <a:tcPr marL="4025" marR="4025" marT="40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DC SRB-VBR</a:t>
                      </a:r>
                    </a:p>
                  </a:txBody>
                  <a:tcPr marL="4025" marR="4025" marT="40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3,888</a:t>
                      </a:r>
                    </a:p>
                  </a:txBody>
                  <a:tcPr marL="4025" marR="4025" marT="40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-17,886</a:t>
                      </a:r>
                    </a:p>
                  </a:txBody>
                  <a:tcPr marL="4025" marR="4025" marT="40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25" marR="4025" marT="40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-3,104</a:t>
                      </a:r>
                    </a:p>
                  </a:txBody>
                  <a:tcPr marL="4025" marR="4025" marT="40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0003324"/>
                  </a:ext>
                </a:extLst>
              </a:tr>
              <a:tr h="19149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DC SRB-KZH</a:t>
                      </a:r>
                    </a:p>
                  </a:txBody>
                  <a:tcPr marL="4025" marR="4025" marT="40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-802</a:t>
                      </a:r>
                    </a:p>
                  </a:txBody>
                  <a:tcPr marL="4025" marR="4025" marT="40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025" marR="4025" marT="40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025" marR="4025" marT="40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025" marR="4025" marT="40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025" marR="4025" marT="40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8502930"/>
                  </a:ext>
                </a:extLst>
              </a:tr>
              <a:tr h="19149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FC SRB-BEL</a:t>
                      </a:r>
                    </a:p>
                  </a:txBody>
                  <a:tcPr marL="4025" marR="4025" marT="40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-14,568</a:t>
                      </a:r>
                    </a:p>
                  </a:txBody>
                  <a:tcPr marL="4025" marR="4025" marT="40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25" marR="4025" marT="40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9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26,490 €</a:t>
                      </a:r>
                    </a:p>
                  </a:txBody>
                  <a:tcPr marL="4025" marR="4025" marT="40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1871820"/>
                  </a:ext>
                </a:extLst>
              </a:tr>
              <a:tr h="1965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FC SRB-ŠPA</a:t>
                      </a:r>
                    </a:p>
                  </a:txBody>
                  <a:tcPr marL="4025" marR="4025" marT="40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-6,404</a:t>
                      </a:r>
                    </a:p>
                  </a:txBody>
                  <a:tcPr marL="4025" marR="4025" marT="40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025" marR="4025" marT="40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025" marR="4025" marT="40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025" marR="4025" marT="40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025" marR="4025" marT="40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4109443"/>
                  </a:ext>
                </a:extLst>
              </a:tr>
              <a:tr h="191499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</a:t>
                      </a:r>
                    </a:p>
                  </a:txBody>
                  <a:tcPr marL="4025" marR="4025" marT="40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DC SRB-RUS</a:t>
                      </a:r>
                    </a:p>
                  </a:txBody>
                  <a:tcPr marL="4025" marR="4025" marT="40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-3,820</a:t>
                      </a:r>
                    </a:p>
                  </a:txBody>
                  <a:tcPr marL="4025" marR="4025" marT="40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-23,268</a:t>
                      </a:r>
                    </a:p>
                  </a:txBody>
                  <a:tcPr marL="4025" marR="4025" marT="40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025" marR="4025" marT="40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025" marR="4025" marT="40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025" marR="4025" marT="40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025" marR="4025" marT="40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7836705"/>
                  </a:ext>
                </a:extLst>
              </a:tr>
              <a:tr h="19149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DC SRB-ŠPA</a:t>
                      </a:r>
                    </a:p>
                  </a:txBody>
                  <a:tcPr marL="4025" marR="4025" marT="40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-11,878</a:t>
                      </a:r>
                    </a:p>
                  </a:txBody>
                  <a:tcPr marL="4025" marR="4025" marT="40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sr-Latn-R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NOVI </a:t>
                      </a:r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PROGRAMI+DC/FC</a:t>
                      </a:r>
                    </a:p>
                  </a:txBody>
                  <a:tcPr marL="4025" marR="4025" marT="40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685549"/>
                  </a:ext>
                </a:extLst>
              </a:tr>
              <a:tr h="19149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DC SRB- FRA</a:t>
                      </a:r>
                    </a:p>
                  </a:txBody>
                  <a:tcPr marL="4025" marR="4025" marT="40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3,585</a:t>
                      </a:r>
                    </a:p>
                  </a:txBody>
                  <a:tcPr marL="4025" marR="4025" marT="40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25" marR="4025" marT="40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9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788,375 €</a:t>
                      </a:r>
                    </a:p>
                  </a:txBody>
                  <a:tcPr marL="4025" marR="4025" marT="40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8380601"/>
                  </a:ext>
                </a:extLst>
              </a:tr>
              <a:tr h="19149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FC U TALINU</a:t>
                      </a:r>
                    </a:p>
                  </a:txBody>
                  <a:tcPr marL="4025" marR="4025" marT="40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-3,577</a:t>
                      </a:r>
                    </a:p>
                  </a:txBody>
                  <a:tcPr marL="4025" marR="4025" marT="40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025" marR="4025" marT="40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025" marR="4025" marT="40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025" marR="4025" marT="40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025" marR="4025" marT="40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7465087"/>
                  </a:ext>
                </a:extLst>
              </a:tr>
              <a:tr h="1965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FC SRB-AUS</a:t>
                      </a:r>
                    </a:p>
                  </a:txBody>
                  <a:tcPr marL="4025" marR="4025" marT="40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-7,578</a:t>
                      </a:r>
                    </a:p>
                  </a:txBody>
                  <a:tcPr marL="4025" marR="4025" marT="40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025" marR="4025" marT="40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025" marR="4025" marT="40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025" marR="4025" marT="40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025" marR="4025" marT="40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8621518"/>
                  </a:ext>
                </a:extLst>
              </a:tr>
              <a:tr h="191499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</a:t>
                      </a:r>
                    </a:p>
                  </a:txBody>
                  <a:tcPr marL="4025" marR="4025" marT="40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DC SRB-SAD</a:t>
                      </a:r>
                    </a:p>
                  </a:txBody>
                  <a:tcPr marL="4025" marR="4025" marT="40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-6,351</a:t>
                      </a:r>
                    </a:p>
                  </a:txBody>
                  <a:tcPr marL="4025" marR="4025" marT="40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-21,444</a:t>
                      </a:r>
                    </a:p>
                  </a:txBody>
                  <a:tcPr marL="4025" marR="4025" marT="40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025" marR="4025" marT="40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025" marR="4025" marT="40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025" marR="4025" marT="40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025" marR="4025" marT="40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2367088"/>
                  </a:ext>
                </a:extLst>
              </a:tr>
              <a:tr h="19149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DC SRB-IND</a:t>
                      </a:r>
                    </a:p>
                  </a:txBody>
                  <a:tcPr marL="4025" marR="4025" marT="40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-12,035</a:t>
                      </a:r>
                    </a:p>
                  </a:txBody>
                  <a:tcPr marL="4025" marR="4025" marT="40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025" marR="4025" marT="40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025" marR="4025" marT="40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025" marR="4025" marT="40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025" marR="4025" marT="40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1456816"/>
                  </a:ext>
                </a:extLst>
              </a:tr>
              <a:tr h="1965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FC U TALINU</a:t>
                      </a:r>
                    </a:p>
                  </a:txBody>
                  <a:tcPr marL="4025" marR="4025" marT="40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-3,058</a:t>
                      </a:r>
                    </a:p>
                  </a:txBody>
                  <a:tcPr marL="4025" marR="4025" marT="40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025" marR="4025" marT="40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025" marR="4025" marT="40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025" marR="4025" marT="40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025" marR="4025" marT="40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896765"/>
                  </a:ext>
                </a:extLst>
              </a:tr>
              <a:tr h="191499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L="4025" marR="4025" marT="40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DC MADRID FINALS</a:t>
                      </a:r>
                    </a:p>
                  </a:txBody>
                  <a:tcPr marL="4025" marR="4025" marT="40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44,733</a:t>
                      </a:r>
                    </a:p>
                  </a:txBody>
                  <a:tcPr marL="4025" marR="4025" marT="40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37,917</a:t>
                      </a:r>
                    </a:p>
                  </a:txBody>
                  <a:tcPr marL="4025" marR="4025" marT="40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025" marR="4025" marT="40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025" marR="4025" marT="40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025" marR="4025" marT="40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025" marR="4025" marT="40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9135286"/>
                  </a:ext>
                </a:extLst>
              </a:tr>
              <a:tr h="19149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DC SRB-UZB</a:t>
                      </a:r>
                    </a:p>
                  </a:txBody>
                  <a:tcPr marL="4025" marR="4025" marT="40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-2,241</a:t>
                      </a:r>
                    </a:p>
                  </a:txBody>
                  <a:tcPr marL="4025" marR="4025" marT="40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025" marR="4025" marT="40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025" marR="4025" marT="40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025" marR="4025" marT="40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025" marR="4025" marT="40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5493661"/>
                  </a:ext>
                </a:extLst>
              </a:tr>
              <a:tr h="1965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FC ENGLESKA</a:t>
                      </a:r>
                    </a:p>
                  </a:txBody>
                  <a:tcPr marL="4025" marR="4025" marT="40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-4,575</a:t>
                      </a:r>
                    </a:p>
                  </a:txBody>
                  <a:tcPr marL="4025" marR="4025" marT="40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025" marR="4025" marT="40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025" marR="4025" marT="40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025" marR="4025" marT="40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025" marR="4025" marT="40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2352167"/>
                  </a:ext>
                </a:extLst>
              </a:tr>
              <a:tr h="19653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</a:p>
                  </a:txBody>
                  <a:tcPr marL="4025" marR="4025" marT="40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FC LUKSEMBURG</a:t>
                      </a:r>
                    </a:p>
                  </a:txBody>
                  <a:tcPr marL="4025" marR="4025" marT="40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-1,234</a:t>
                      </a:r>
                    </a:p>
                  </a:txBody>
                  <a:tcPr marL="4025" marR="4025" marT="40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-1,234</a:t>
                      </a:r>
                    </a:p>
                  </a:txBody>
                  <a:tcPr marL="4025" marR="4025" marT="40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025" marR="4025" marT="40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025" marR="4025" marT="40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025" marR="4025" marT="40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025" marR="4025" marT="40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5114269"/>
                  </a:ext>
                </a:extLst>
              </a:tr>
              <a:tr h="19149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2021</a:t>
                      </a:r>
                    </a:p>
                  </a:txBody>
                  <a:tcPr marL="4025" marR="4025" marT="40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FC SRB-CAN</a:t>
                      </a:r>
                    </a:p>
                  </a:txBody>
                  <a:tcPr marL="4025" marR="4025" marT="40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-7,101</a:t>
                      </a:r>
                    </a:p>
                  </a:txBody>
                  <a:tcPr marL="4025" marR="4025" marT="40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15,310</a:t>
                      </a:r>
                    </a:p>
                  </a:txBody>
                  <a:tcPr marL="4025" marR="4025" marT="40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pl-P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 bez refundacije za hotel od strane SKY MULTICOM agencije</a:t>
                      </a:r>
                    </a:p>
                  </a:txBody>
                  <a:tcPr marL="4025" marR="4025" marT="40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6324823"/>
                  </a:ext>
                </a:extLst>
              </a:tr>
              <a:tr h="2872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r-Latn-R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                 </a:t>
                      </a:r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DC INNSBRUCK/MADRID*</a:t>
                      </a:r>
                    </a:p>
                  </a:txBody>
                  <a:tcPr marL="4025" marR="4025" marT="40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22,411</a:t>
                      </a:r>
                    </a:p>
                  </a:txBody>
                  <a:tcPr marL="4025" marR="4025" marT="40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2348405"/>
                  </a:ext>
                </a:extLst>
              </a:tr>
              <a:tr h="191499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2022</a:t>
                      </a:r>
                    </a:p>
                  </a:txBody>
                  <a:tcPr marL="4025" marR="4025" marT="40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FC TURSKA</a:t>
                      </a:r>
                    </a:p>
                  </a:txBody>
                  <a:tcPr marL="4025" marR="4025" marT="40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-2,807</a:t>
                      </a:r>
                    </a:p>
                  </a:txBody>
                  <a:tcPr marL="4025" marR="4025" marT="40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7,728</a:t>
                      </a:r>
                    </a:p>
                  </a:txBody>
                  <a:tcPr marL="4025" marR="4025" marT="40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025" marR="4025" marT="40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025" marR="4025" marT="40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025" marR="4025" marT="40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025" marR="4025" marT="40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8679152"/>
                  </a:ext>
                </a:extLst>
              </a:tr>
              <a:tr h="19149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DC VALENSIJA</a:t>
                      </a:r>
                    </a:p>
                  </a:txBody>
                  <a:tcPr marL="4025" marR="4025" marT="40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16,370</a:t>
                      </a:r>
                    </a:p>
                  </a:txBody>
                  <a:tcPr marL="4025" marR="4025" marT="40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025" marR="4025" marT="40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025" marR="4025" marT="40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025" marR="4025" marT="40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025" marR="4025" marT="40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3013688"/>
                  </a:ext>
                </a:extLst>
              </a:tr>
              <a:tr h="1965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FC MEXICO</a:t>
                      </a:r>
                    </a:p>
                  </a:txBody>
                  <a:tcPr marL="4025" marR="4025" marT="40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-5,835</a:t>
                      </a:r>
                    </a:p>
                  </a:txBody>
                  <a:tcPr marL="4025" marR="4025" marT="40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025" marR="4025" marT="40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025" marR="4025" marT="40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025" marR="4025" marT="40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025" marR="4025" marT="40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6360983"/>
                  </a:ext>
                </a:extLst>
              </a:tr>
              <a:tr h="191499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2023</a:t>
                      </a:r>
                    </a:p>
                  </a:txBody>
                  <a:tcPr marL="4025" marR="4025" marT="40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DC OSLO</a:t>
                      </a:r>
                    </a:p>
                  </a:txBody>
                  <a:tcPr marL="4025" marR="4025" marT="40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-3,076</a:t>
                      </a:r>
                    </a:p>
                  </a:txBody>
                  <a:tcPr marL="4025" marR="4025" marT="40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10,515</a:t>
                      </a:r>
                    </a:p>
                  </a:txBody>
                  <a:tcPr marL="4025" marR="4025" marT="40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025" marR="4025" marT="40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025" marR="4025" marT="40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025" marR="4025" marT="40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025" marR="4025" marT="40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2925826"/>
                  </a:ext>
                </a:extLst>
              </a:tr>
              <a:tr h="19149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FC TURSKA</a:t>
                      </a:r>
                    </a:p>
                  </a:txBody>
                  <a:tcPr marL="4025" marR="4025" marT="40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-2,531</a:t>
                      </a:r>
                    </a:p>
                  </a:txBody>
                  <a:tcPr marL="4025" marR="4025" marT="40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025" marR="4025" marT="40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025" marR="4025" marT="40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025" marR="4025" marT="40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025" marR="4025" marT="40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587674"/>
                  </a:ext>
                </a:extLst>
              </a:tr>
              <a:tr h="1965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DC VALENSIJA</a:t>
                      </a:r>
                    </a:p>
                  </a:txBody>
                  <a:tcPr marL="4025" marR="4025" marT="40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16,122</a:t>
                      </a:r>
                    </a:p>
                  </a:txBody>
                  <a:tcPr marL="4025" marR="4025" marT="40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025" marR="4025" marT="40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025" marR="4025" marT="40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025" marR="4025" marT="40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025" marR="4025" marT="40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66248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32982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06905D01-E3E2-45BC-BA74-393ACB4C7B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9695595"/>
              </p:ext>
            </p:extLst>
          </p:nvPr>
        </p:nvGraphicFramePr>
        <p:xfrm>
          <a:off x="275070" y="385894"/>
          <a:ext cx="11301737" cy="6014910"/>
        </p:xfrm>
        <a:graphic>
          <a:graphicData uri="http://schemas.openxmlformats.org/drawingml/2006/table">
            <a:tbl>
              <a:tblPr/>
              <a:tblGrid>
                <a:gridCol w="404382">
                  <a:extLst>
                    <a:ext uri="{9D8B030D-6E8A-4147-A177-3AD203B41FA5}">
                      <a16:colId xmlns:a16="http://schemas.microsoft.com/office/drawing/2014/main" val="1679861586"/>
                    </a:ext>
                  </a:extLst>
                </a:gridCol>
                <a:gridCol w="3653874">
                  <a:extLst>
                    <a:ext uri="{9D8B030D-6E8A-4147-A177-3AD203B41FA5}">
                      <a16:colId xmlns:a16="http://schemas.microsoft.com/office/drawing/2014/main" val="2311008934"/>
                    </a:ext>
                  </a:extLst>
                </a:gridCol>
                <a:gridCol w="1845711">
                  <a:extLst>
                    <a:ext uri="{9D8B030D-6E8A-4147-A177-3AD203B41FA5}">
                      <a16:colId xmlns:a16="http://schemas.microsoft.com/office/drawing/2014/main" val="3696245483"/>
                    </a:ext>
                  </a:extLst>
                </a:gridCol>
                <a:gridCol w="1236973">
                  <a:extLst>
                    <a:ext uri="{9D8B030D-6E8A-4147-A177-3AD203B41FA5}">
                      <a16:colId xmlns:a16="http://schemas.microsoft.com/office/drawing/2014/main" val="4214801221"/>
                    </a:ext>
                  </a:extLst>
                </a:gridCol>
                <a:gridCol w="1098329">
                  <a:extLst>
                    <a:ext uri="{9D8B030D-6E8A-4147-A177-3AD203B41FA5}">
                      <a16:colId xmlns:a16="http://schemas.microsoft.com/office/drawing/2014/main" val="343761515"/>
                    </a:ext>
                  </a:extLst>
                </a:gridCol>
                <a:gridCol w="292455">
                  <a:extLst>
                    <a:ext uri="{9D8B030D-6E8A-4147-A177-3AD203B41FA5}">
                      <a16:colId xmlns:a16="http://schemas.microsoft.com/office/drawing/2014/main" val="3148007678"/>
                    </a:ext>
                  </a:extLst>
                </a:gridCol>
                <a:gridCol w="1441331">
                  <a:extLst>
                    <a:ext uri="{9D8B030D-6E8A-4147-A177-3AD203B41FA5}">
                      <a16:colId xmlns:a16="http://schemas.microsoft.com/office/drawing/2014/main" val="1777947839"/>
                    </a:ext>
                  </a:extLst>
                </a:gridCol>
                <a:gridCol w="1328682">
                  <a:extLst>
                    <a:ext uri="{9D8B030D-6E8A-4147-A177-3AD203B41FA5}">
                      <a16:colId xmlns:a16="http://schemas.microsoft.com/office/drawing/2014/main" val="1031110258"/>
                    </a:ext>
                  </a:extLst>
                </a:gridCol>
              </a:tblGrid>
              <a:tr h="439159"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1" i="1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Dugovanja: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Iznos u RSD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Iznos u €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UČEŠĆE U UKUPNOM DUGU SAVEZA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NOVAK DJOKOVIĆ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DUG PREMA IGRAČIMA BEZ NOVAKA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0648838"/>
                  </a:ext>
                </a:extLst>
              </a:tr>
              <a:tr h="540618"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1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49,290,292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28,725,306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5451996"/>
                  </a:ext>
                </a:extLst>
              </a:tr>
              <a:tr h="230036">
                <a:tc>
                  <a:txBody>
                    <a:bodyPr/>
                    <a:lstStyle/>
                    <a:p>
                      <a:pPr algn="ctr" fontAlgn="ctr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Igrači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DAVIS CUP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78,015,598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665,789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52%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420,646 €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245,143.11 €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64889"/>
                  </a:ext>
                </a:extLst>
              </a:tr>
              <a:tr h="230036">
                <a:tc>
                  <a:txBody>
                    <a:bodyPr/>
                    <a:lstStyle/>
                    <a:p>
                      <a:pPr algn="ctr" fontAlgn="ctr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Igračice FED CUP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8,480,846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72,376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6%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0220786"/>
                  </a:ext>
                </a:extLst>
              </a:tr>
              <a:tr h="230036">
                <a:tc>
                  <a:txBody>
                    <a:bodyPr/>
                    <a:lstStyle/>
                    <a:p>
                      <a:pPr algn="ctr" fontAlgn="ctr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Savezni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en-US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kapiteni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FC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1,747,088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14,910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9369261"/>
                  </a:ext>
                </a:extLst>
              </a:tr>
              <a:tr h="230036">
                <a:tc>
                  <a:txBody>
                    <a:bodyPr/>
                    <a:lstStyle/>
                    <a:p>
                      <a:pPr algn="ctr" fontAlgn="ctr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Treneri/Fizio/Doktori DC/FC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10,532,365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89,884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7%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1" i="0" u="sng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1" i="0" u="sng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82115694"/>
                  </a:ext>
                </a:extLst>
              </a:tr>
              <a:tr h="230036">
                <a:tc>
                  <a:txBody>
                    <a:bodyPr/>
                    <a:lstStyle/>
                    <a:p>
                      <a:pPr algn="ctr" fontAlgn="ctr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Treneri juniori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4,589,270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39,165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149,394,066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9354608"/>
                  </a:ext>
                </a:extLst>
              </a:tr>
              <a:tr h="230036">
                <a:tc>
                  <a:txBody>
                    <a:bodyPr/>
                    <a:lstStyle/>
                    <a:p>
                      <a:pPr algn="ctr" fontAlgn="ctr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Predavači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en-US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treneri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41,356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353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1,274,936 €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6370596"/>
                  </a:ext>
                </a:extLst>
              </a:tr>
              <a:tr h="230036">
                <a:tc>
                  <a:txBody>
                    <a:bodyPr/>
                    <a:lstStyle/>
                    <a:p>
                      <a:pPr algn="ctr" fontAlgn="ctr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Odbori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5,238,590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44,706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7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*UKUPAN DUG SAVEZA BEZ NOVAKA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0465049"/>
                  </a:ext>
                </a:extLst>
              </a:tr>
              <a:tr h="230036">
                <a:tc>
                  <a:txBody>
                    <a:bodyPr/>
                    <a:lstStyle/>
                    <a:p>
                      <a:pPr algn="ctr" fontAlgn="ctr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Školski tenis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918,392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7,838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100,103,774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854,290.31 €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28586"/>
                  </a:ext>
                </a:extLst>
              </a:tr>
              <a:tr h="230036">
                <a:tc>
                  <a:txBody>
                    <a:bodyPr/>
                    <a:lstStyle/>
                    <a:p>
                      <a:pPr algn="ctr" fontAlgn="ctr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Koordinatori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en-US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regiona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934,453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7,975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6108256"/>
                  </a:ext>
                </a:extLst>
              </a:tr>
              <a:tr h="230036">
                <a:tc>
                  <a:txBody>
                    <a:bodyPr/>
                    <a:lstStyle/>
                    <a:p>
                      <a:pPr algn="ctr" fontAlgn="ctr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HONORARI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110,497,958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1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942,995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1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74%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28259688"/>
                  </a:ext>
                </a:extLst>
              </a:tr>
              <a:tr h="460071">
                <a:tc>
                  <a:txBody>
                    <a:bodyPr/>
                    <a:lstStyle/>
                    <a:p>
                      <a:pPr algn="ctr" fontAlgn="ctr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Klubovi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- </a:t>
                      </a:r>
                      <a:r>
                        <a:rPr lang="en-US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ekipna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en-US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juniorska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10/14/18 god., </a:t>
                      </a:r>
                      <a:r>
                        <a:rPr lang="en-US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ekipna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en-US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seniorska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1,474,406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12,583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0369293"/>
                  </a:ext>
                </a:extLst>
              </a:tr>
              <a:tr h="23003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ITF/TE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16,478,951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140,632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11%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1667064"/>
                  </a:ext>
                </a:extLst>
              </a:tr>
              <a:tr h="23003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Juniorski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program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4,783,314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40,821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673756"/>
                  </a:ext>
                </a:extLst>
              </a:tr>
              <a:tr h="230036"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Dobavljači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12,377,438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105,630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8%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86458692"/>
                  </a:ext>
                </a:extLst>
              </a:tr>
              <a:tr h="230036"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Pozajmice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3,782,000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32,276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1729600"/>
                  </a:ext>
                </a:extLst>
              </a:tr>
              <a:tr h="36656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Ukupan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dug </a:t>
                      </a:r>
                      <a:r>
                        <a:rPr lang="en-US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na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31.10.2023.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149,394,066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1,274,936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9393118"/>
                  </a:ext>
                </a:extLst>
              </a:tr>
              <a:tr h="335786"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Gotovina </a:t>
                      </a:r>
                      <a:r>
                        <a:rPr lang="en-US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na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en-US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računima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31.10.2023.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5,271,129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44,984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2178608"/>
                  </a:ext>
                </a:extLst>
              </a:tr>
              <a:tr h="267423"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STANJE DUGA = </a:t>
                      </a:r>
                      <a:r>
                        <a:rPr lang="en-US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ukupan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dug - </a:t>
                      </a:r>
                      <a:r>
                        <a:rPr lang="en-US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gotovina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en-US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na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en-US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računima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30.10.2023.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144,122,937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1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1,229,952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0420411"/>
                  </a:ext>
                </a:extLst>
              </a:tr>
              <a:tr h="384781"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1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809,306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1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*bez Novaka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</a:rPr>
                        <a:t>149,394,066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49467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92591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28B9C121-57A5-4E42-92D4-FC66FC3FEE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1816304"/>
              </p:ext>
            </p:extLst>
          </p:nvPr>
        </p:nvGraphicFramePr>
        <p:xfrm>
          <a:off x="729143" y="877785"/>
          <a:ext cx="10515600" cy="5179067"/>
        </p:xfrm>
        <a:graphic>
          <a:graphicData uri="http://schemas.openxmlformats.org/drawingml/2006/table">
            <a:tbl>
              <a:tblPr/>
              <a:tblGrid>
                <a:gridCol w="230013">
                  <a:extLst>
                    <a:ext uri="{9D8B030D-6E8A-4147-A177-3AD203B41FA5}">
                      <a16:colId xmlns:a16="http://schemas.microsoft.com/office/drawing/2014/main" val="2538150147"/>
                    </a:ext>
                  </a:extLst>
                </a:gridCol>
                <a:gridCol w="970055">
                  <a:extLst>
                    <a:ext uri="{9D8B030D-6E8A-4147-A177-3AD203B41FA5}">
                      <a16:colId xmlns:a16="http://schemas.microsoft.com/office/drawing/2014/main" val="3633838384"/>
                    </a:ext>
                  </a:extLst>
                </a:gridCol>
                <a:gridCol w="820047">
                  <a:extLst>
                    <a:ext uri="{9D8B030D-6E8A-4147-A177-3AD203B41FA5}">
                      <a16:colId xmlns:a16="http://schemas.microsoft.com/office/drawing/2014/main" val="1417378870"/>
                    </a:ext>
                  </a:extLst>
                </a:gridCol>
                <a:gridCol w="2050117">
                  <a:extLst>
                    <a:ext uri="{9D8B030D-6E8A-4147-A177-3AD203B41FA5}">
                      <a16:colId xmlns:a16="http://schemas.microsoft.com/office/drawing/2014/main" val="2323197220"/>
                    </a:ext>
                  </a:extLst>
                </a:gridCol>
                <a:gridCol w="1410081">
                  <a:extLst>
                    <a:ext uri="{9D8B030D-6E8A-4147-A177-3AD203B41FA5}">
                      <a16:colId xmlns:a16="http://schemas.microsoft.com/office/drawing/2014/main" val="4093909599"/>
                    </a:ext>
                  </a:extLst>
                </a:gridCol>
                <a:gridCol w="1390080">
                  <a:extLst>
                    <a:ext uri="{9D8B030D-6E8A-4147-A177-3AD203B41FA5}">
                      <a16:colId xmlns:a16="http://schemas.microsoft.com/office/drawing/2014/main" val="25442785"/>
                    </a:ext>
                  </a:extLst>
                </a:gridCol>
                <a:gridCol w="940053">
                  <a:extLst>
                    <a:ext uri="{9D8B030D-6E8A-4147-A177-3AD203B41FA5}">
                      <a16:colId xmlns:a16="http://schemas.microsoft.com/office/drawing/2014/main" val="3933727677"/>
                    </a:ext>
                  </a:extLst>
                </a:gridCol>
                <a:gridCol w="280016">
                  <a:extLst>
                    <a:ext uri="{9D8B030D-6E8A-4147-A177-3AD203B41FA5}">
                      <a16:colId xmlns:a16="http://schemas.microsoft.com/office/drawing/2014/main" val="2406101468"/>
                    </a:ext>
                  </a:extLst>
                </a:gridCol>
                <a:gridCol w="400022">
                  <a:extLst>
                    <a:ext uri="{9D8B030D-6E8A-4147-A177-3AD203B41FA5}">
                      <a16:colId xmlns:a16="http://schemas.microsoft.com/office/drawing/2014/main" val="3881427541"/>
                    </a:ext>
                  </a:extLst>
                </a:gridCol>
                <a:gridCol w="682539">
                  <a:extLst>
                    <a:ext uri="{9D8B030D-6E8A-4147-A177-3AD203B41FA5}">
                      <a16:colId xmlns:a16="http://schemas.microsoft.com/office/drawing/2014/main" val="3621420600"/>
                    </a:ext>
                  </a:extLst>
                </a:gridCol>
                <a:gridCol w="982556">
                  <a:extLst>
                    <a:ext uri="{9D8B030D-6E8A-4147-A177-3AD203B41FA5}">
                      <a16:colId xmlns:a16="http://schemas.microsoft.com/office/drawing/2014/main" val="1822711337"/>
                    </a:ext>
                  </a:extLst>
                </a:gridCol>
                <a:gridCol w="360021">
                  <a:extLst>
                    <a:ext uri="{9D8B030D-6E8A-4147-A177-3AD203B41FA5}">
                      <a16:colId xmlns:a16="http://schemas.microsoft.com/office/drawing/2014/main" val="2900040275"/>
                    </a:ext>
                  </a:extLst>
                </a:gridCol>
              </a:tblGrid>
              <a:tr h="248993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4074632"/>
                  </a:ext>
                </a:extLst>
              </a:tr>
              <a:tr h="385940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Uporedni pregled stanja obaveza 30.04.2015 / 31.10.2023.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1487989"/>
                  </a:ext>
                </a:extLst>
              </a:tr>
              <a:tr h="273893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*u 000 RSD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3812086"/>
                  </a:ext>
                </a:extLst>
              </a:tr>
              <a:tr h="821679"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Srednji kurs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Stanje</a:t>
                      </a:r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 </a:t>
                      </a:r>
                      <a:r>
                        <a:rPr lang="en-US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obaveza</a:t>
                      </a:r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 u </a:t>
                      </a:r>
                      <a:r>
                        <a:rPr lang="en-US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knjigama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Stanje vanbilansnih obaveza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Ukupne obaveze u dinarima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Gotovina na tek. računima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*Novak Dj.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Ukupne obaveze bez Novaka Dj.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0871139"/>
                  </a:ext>
                </a:extLst>
              </a:tr>
              <a:tr h="323691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Datum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3=1+2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0240527"/>
                  </a:ext>
                </a:extLst>
              </a:tr>
              <a:tr h="336142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30.04.2015.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120.1498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40,464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98,714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sng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139,178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16,568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2015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36,055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sng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103,123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4937621"/>
                  </a:ext>
                </a:extLst>
              </a:tr>
              <a:tr h="336142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31.10.2023.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117.1777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95,950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53,444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sng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149,394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5,271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2023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49,290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sng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100,104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6075583"/>
                  </a:ext>
                </a:extLst>
              </a:tr>
              <a:tr h="336142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Razlika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55,486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45,270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sng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10,216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11,297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sng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3,019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5304663"/>
                  </a:ext>
                </a:extLst>
              </a:tr>
              <a:tr h="248993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6132412"/>
                  </a:ext>
                </a:extLst>
              </a:tr>
              <a:tr h="311242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1. BILANSNE OBAVEZE SU SE </a:t>
                      </a:r>
                      <a:r>
                        <a:rPr lang="en-US" sz="9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POVEĆALE </a:t>
                      </a:r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ZA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55,486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8558796"/>
                  </a:ext>
                </a:extLst>
              </a:tr>
              <a:tr h="311242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2. VANBILANSNE OBAVEZE SU SE </a:t>
                      </a:r>
                      <a:r>
                        <a:rPr lang="it-IT" sz="900" b="1" i="0" u="none" strike="noStrike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SMANJILE</a:t>
                      </a:r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 ZA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45,270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0367696"/>
                  </a:ext>
                </a:extLst>
              </a:tr>
              <a:tr h="311242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3. UKUPNE OBAVEZE SU SE </a:t>
                      </a:r>
                      <a:r>
                        <a:rPr lang="en-US" sz="900" b="1" i="0" u="none" strike="noStrike">
                          <a:solidFill>
                            <a:srgbClr val="FF3300"/>
                          </a:solidFill>
                          <a:effectLst/>
                          <a:latin typeface="Arial Black" panose="020B0A04020102020204" pitchFamily="34" charset="0"/>
                        </a:rPr>
                        <a:t>POVEĆALE</a:t>
                      </a:r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 ZA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10,216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5983899"/>
                  </a:ext>
                </a:extLst>
              </a:tr>
              <a:tr h="311242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4. GOTOVINA NA TR SE </a:t>
                      </a:r>
                      <a:r>
                        <a:rPr lang="pl-PL" sz="900" b="1" i="0" u="none" strike="noStrike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SMANJILA</a:t>
                      </a:r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 ZA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11,297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222048"/>
                  </a:ext>
                </a:extLst>
              </a:tr>
              <a:tr h="311242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pl-PL" sz="900" b="1" i="0" u="sng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REZULTAT U ODNOSU NA 2015 - POVEĆANJE DUGA ZA: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sng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21,513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9971507"/>
                  </a:ext>
                </a:extLst>
              </a:tr>
              <a:tr h="311242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*REZULTAT U ODNOSU NA 2015 (NOVAK) - POVEĆANJE ZA: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7,197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12936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15123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9976</TotalTime>
  <Words>797</Words>
  <Application>Microsoft Office PowerPoint</Application>
  <PresentationFormat>Widescreen</PresentationFormat>
  <Paragraphs>441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Arial Black</vt:lpstr>
      <vt:lpstr>Calibri</vt:lpstr>
      <vt:lpstr>Calibri Light</vt:lpstr>
      <vt:lpstr>Cambria</vt:lpstr>
      <vt:lpstr>Vijaya</vt:lpstr>
      <vt:lpstr>Office Theme</vt:lpstr>
      <vt:lpstr> PREGLED 2015-2023 </vt:lpstr>
      <vt:lpstr>FINASKIJSKI IZVEŠTAJ 2022. 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Izveštaj nezavisnog revizora   za TENISKI SAVEZ SRBIJE</dc:title>
  <dc:creator>Svetlana Danilović</dc:creator>
  <cp:lastModifiedBy>viktor bubanj</cp:lastModifiedBy>
  <cp:revision>326</cp:revision>
  <cp:lastPrinted>2023-08-09T10:50:24Z</cp:lastPrinted>
  <dcterms:created xsi:type="dcterms:W3CDTF">2015-08-23T08:09:51Z</dcterms:created>
  <dcterms:modified xsi:type="dcterms:W3CDTF">2023-12-11T08:43:54Z</dcterms:modified>
</cp:coreProperties>
</file>