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73" r:id="rId16"/>
  </p:sldIdLst>
  <p:sldSz cx="12192000" cy="6858000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2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3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3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1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1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1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8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34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2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1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4CD4-2C43-4C01-A8A6-DDA6F490413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514F2-EC34-4225-A272-62DF9A62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1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FINANSIJSKI IZVEŠTAJI 2016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Teniski savez Srbije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353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FINANSIJSKI REZULTAT</a:t>
            </a:r>
            <a:endParaRPr lang="sr-Latn-R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962083"/>
              </p:ext>
            </p:extLst>
          </p:nvPr>
        </p:nvGraphicFramePr>
        <p:xfrm>
          <a:off x="838200" y="1825625"/>
          <a:ext cx="10515600" cy="428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 smtClean="0"/>
                        <a:t>2016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 smtClean="0"/>
                        <a:t>2015</a:t>
                      </a:r>
                      <a:endParaRPr lang="sr-Latn-R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VIŠAK PRIHODA NAD RASHODIMA IZ REDOVNOG POSLOVANJA PRE OPEREZIVANJA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VIŠAK RASHODA NAD PRIHODIMA IZ REDOVNOG POSLOVANJA PRE OPEREZIVANJA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 smtClean="0"/>
                        <a:t>6.005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 smtClean="0"/>
                        <a:t>12.519</a:t>
                      </a:r>
                      <a:endParaRPr lang="sr-Latn-R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VIŠAK PRIHODA NAD RASHODIMA,</a:t>
                      </a:r>
                      <a:r>
                        <a:rPr lang="sr-Latn-RS" sz="1400" baseline="0" dirty="0" smtClean="0"/>
                        <a:t> EFEKTI PROMENA RAČUNOVODSTVENIH POLITIKA I ISPRAVKA GREŠAKA IZ RANIJIH GODINA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 smtClean="0"/>
                        <a:t>1.023</a:t>
                      </a:r>
                      <a:endParaRPr lang="sr-Latn-R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400" b="1" dirty="0" smtClean="0"/>
                        <a:t>VIŠAK PRIHODA NAD RASHODIMA PRE OPOREZIVANJA</a:t>
                      </a:r>
                      <a:endParaRPr lang="sr-Latn-R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400" b="1" dirty="0" smtClean="0"/>
                        <a:t>VIŠAK RASHODA NAD PRIHODIMA PRE OPOREZIVANJA</a:t>
                      </a:r>
                      <a:endParaRPr lang="sr-Latn-R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b="1" dirty="0" smtClean="0"/>
                        <a:t>6.005</a:t>
                      </a:r>
                      <a:endParaRPr lang="sr-Latn-R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b="1" dirty="0" smtClean="0"/>
                        <a:t>11.496</a:t>
                      </a:r>
                      <a:endParaRPr lang="sr-Latn-R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PORESKI RASHOD PERIODA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400" b="1" dirty="0" smtClean="0"/>
                        <a:t>NETO VIŠAK PRIHODA NAD RASHODIMA</a:t>
                      </a:r>
                      <a:endParaRPr lang="sr-Latn-R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400" b="1" dirty="0" smtClean="0"/>
                        <a:t>NETO VIŠAK RASHODA NAD PRIHODIMA</a:t>
                      </a:r>
                      <a:endParaRPr lang="sr-Latn-R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b="1" dirty="0" smtClean="0"/>
                        <a:t>6.005</a:t>
                      </a:r>
                      <a:endParaRPr lang="sr-Latn-R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b="1" dirty="0" smtClean="0"/>
                        <a:t>11.496</a:t>
                      </a:r>
                      <a:endParaRPr lang="sr-Latn-RS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849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FINANSIJSKI REZULTAT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Ostvaren je gubitak u iznosu od 6.005 hiljada dinara u odnosu na prethodnu godinu kada je </a:t>
            </a:r>
            <a:r>
              <a:rPr lang="sr-Latn-RS" sz="2400" dirty="0"/>
              <a:t> </a:t>
            </a:r>
            <a:r>
              <a:rPr lang="sr-Latn-RS" sz="2400" dirty="0" smtClean="0"/>
              <a:t>on iznosio 11.496 hiljada dinara</a:t>
            </a:r>
          </a:p>
        </p:txBody>
      </p:sp>
    </p:spTree>
    <p:extLst>
      <p:ext uri="{BB962C8B-B14F-4D97-AF65-F5344CB8AC3E}">
        <p14:creationId xmlns:p14="http://schemas.microsoft.com/office/powerpoint/2010/main" val="1002981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AKTIVA</a:t>
            </a:r>
            <a:endParaRPr lang="sr-Latn-R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920649"/>
              </p:ext>
            </p:extLst>
          </p:nvPr>
        </p:nvGraphicFramePr>
        <p:xfrm>
          <a:off x="2006600" y="1676406"/>
          <a:ext cx="8127999" cy="3985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06614">
                <a:tc>
                  <a:txBody>
                    <a:bodyPr/>
                    <a:lstStyle/>
                    <a:p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2016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2015</a:t>
                      </a:r>
                      <a:endParaRPr lang="sr-Latn-RS" sz="1200" dirty="0"/>
                    </a:p>
                  </a:txBody>
                  <a:tcPr/>
                </a:tc>
              </a:tr>
              <a:tr h="306614">
                <a:tc>
                  <a:txBody>
                    <a:bodyPr/>
                    <a:lstStyle/>
                    <a:p>
                      <a:r>
                        <a:rPr lang="sr-Latn-RS" sz="1200" b="1" dirty="0" smtClean="0"/>
                        <a:t>STALNA IMOVINA</a:t>
                      </a:r>
                      <a:endParaRPr lang="sr-Latn-R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b="1" dirty="0" smtClean="0"/>
                        <a:t>7.261</a:t>
                      </a:r>
                      <a:endParaRPr lang="sr-Latn-R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b="1" dirty="0" smtClean="0"/>
                        <a:t>8.858</a:t>
                      </a:r>
                      <a:endParaRPr lang="sr-Latn-RS" sz="1200" b="1" dirty="0"/>
                    </a:p>
                  </a:txBody>
                  <a:tcPr/>
                </a:tc>
              </a:tr>
              <a:tr h="306614"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POSTROJENJA I OPREMA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7.261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8.858</a:t>
                      </a:r>
                      <a:endParaRPr lang="sr-Latn-RS" sz="1200" dirty="0"/>
                    </a:p>
                  </a:txBody>
                  <a:tcPr/>
                </a:tc>
              </a:tr>
              <a:tr h="306614">
                <a:tc>
                  <a:txBody>
                    <a:bodyPr/>
                    <a:lstStyle/>
                    <a:p>
                      <a:r>
                        <a:rPr lang="sr-Latn-RS" sz="1200" b="1" dirty="0" smtClean="0"/>
                        <a:t>OBRTNA IMOVINA</a:t>
                      </a:r>
                      <a:endParaRPr lang="sr-Latn-R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b="1" dirty="0" smtClean="0"/>
                        <a:t>7.825</a:t>
                      </a:r>
                      <a:endParaRPr lang="sr-Latn-R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b="1" dirty="0" smtClean="0"/>
                        <a:t>7.546</a:t>
                      </a:r>
                      <a:endParaRPr lang="sr-Latn-RS" sz="1200" b="1" dirty="0"/>
                    </a:p>
                  </a:txBody>
                  <a:tcPr/>
                </a:tc>
              </a:tr>
              <a:tr h="306614"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ZALIHE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4.334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2.611</a:t>
                      </a:r>
                      <a:endParaRPr lang="sr-Latn-RS" sz="1200" dirty="0"/>
                    </a:p>
                  </a:txBody>
                  <a:tcPr/>
                </a:tc>
              </a:tr>
              <a:tr h="306614"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ZALIHE MATERIJALA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4.280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sz="1200" dirty="0"/>
                    </a:p>
                  </a:txBody>
                  <a:tcPr/>
                </a:tc>
              </a:tr>
              <a:tr h="306614"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PLAĆENI AVANSI ZA ZALIHE I USLUGE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54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2.611</a:t>
                      </a:r>
                      <a:endParaRPr lang="sr-Latn-RS" sz="1200" dirty="0"/>
                    </a:p>
                  </a:txBody>
                  <a:tcPr/>
                </a:tc>
              </a:tr>
              <a:tr h="306614"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POTRAŽIVANJA PO OSNOVU PRODAJE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15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19</a:t>
                      </a:r>
                      <a:endParaRPr lang="sr-Latn-RS" sz="1200" dirty="0"/>
                    </a:p>
                  </a:txBody>
                  <a:tcPr/>
                </a:tc>
              </a:tr>
              <a:tr h="306614"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DRUGA POTRAŽIVANJA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622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406</a:t>
                      </a:r>
                      <a:endParaRPr lang="sr-Latn-RS" sz="1200" dirty="0"/>
                    </a:p>
                  </a:txBody>
                  <a:tcPr/>
                </a:tc>
              </a:tr>
              <a:tr h="306614"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GOTOVINSKI EKVIVALENTI I GOTOVINA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360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3.866</a:t>
                      </a:r>
                      <a:endParaRPr lang="sr-Latn-RS" sz="1200" dirty="0"/>
                    </a:p>
                  </a:txBody>
                  <a:tcPr/>
                </a:tc>
              </a:tr>
              <a:tr h="306614"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POREZ NA DODATU VREDNOST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2.494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608</a:t>
                      </a:r>
                      <a:endParaRPr lang="sr-Latn-RS" sz="1200" dirty="0"/>
                    </a:p>
                  </a:txBody>
                  <a:tcPr/>
                </a:tc>
              </a:tr>
              <a:tr h="306614"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AKTIVNA VREMENSKA RAZGRANIČENJA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0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36</a:t>
                      </a:r>
                      <a:endParaRPr lang="sr-Latn-RS" sz="1200" dirty="0"/>
                    </a:p>
                  </a:txBody>
                  <a:tcPr/>
                </a:tc>
              </a:tr>
              <a:tr h="306614">
                <a:tc>
                  <a:txBody>
                    <a:bodyPr/>
                    <a:lstStyle/>
                    <a:p>
                      <a:r>
                        <a:rPr lang="sr-Latn-RS" sz="1200" b="1" dirty="0" smtClean="0"/>
                        <a:t>UKUPNA AKTIVA</a:t>
                      </a:r>
                      <a:endParaRPr lang="sr-Latn-R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b="1" dirty="0" smtClean="0"/>
                        <a:t>15.086</a:t>
                      </a:r>
                      <a:endParaRPr lang="sr-Latn-R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b="1" dirty="0" smtClean="0"/>
                        <a:t>16.404</a:t>
                      </a:r>
                      <a:endParaRPr lang="sr-Latn-RS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119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AKTIVA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Latn-RS" sz="1600" dirty="0" smtClean="0"/>
          </a:p>
          <a:p>
            <a:r>
              <a:rPr lang="sr-Latn-RS" sz="1800" dirty="0" smtClean="0"/>
              <a:t>Zalihe </a:t>
            </a:r>
            <a:r>
              <a:rPr lang="sr-Latn-RS" sz="1800" dirty="0"/>
              <a:t>materijala se odnose na rekete, loptice i mreže koji su nabavljeni iz Kine za potrebe Tenis 10 i na dan 31.12.2016. iznose 4.280 hiljada dinara</a:t>
            </a:r>
            <a:r>
              <a:rPr lang="sr-Latn-RS" sz="1800" dirty="0" smtClean="0"/>
              <a:t>.</a:t>
            </a:r>
            <a:endParaRPr lang="sr-Latn-RS" sz="1800" dirty="0"/>
          </a:p>
          <a:p>
            <a:r>
              <a:rPr lang="sr-Latn-RS" sz="1800" dirty="0" smtClean="0"/>
              <a:t>Plaćeni avansi u zemlji iznose 54 hiljade dinara i odnosi se na Dipos - depozit za poslovni prostor</a:t>
            </a:r>
          </a:p>
          <a:p>
            <a:r>
              <a:rPr lang="sr-Latn-RS" sz="1800" dirty="0" smtClean="0"/>
              <a:t>Potraživanja po osnovu prodaje iznose 15 hiljada dinara iz 2016 godine (TK Taž) koje je zatvoreno u februaru 2017 kompenzacijom.</a:t>
            </a:r>
          </a:p>
          <a:p>
            <a:r>
              <a:rPr lang="sr-Latn-RS" sz="1800" dirty="0" smtClean="0"/>
              <a:t>Druga potraživanja se odnose na potraživanja za više plaćen porez na dobitak u iznosu od 406 hiljada dinara i na akontacije za službeni put i za gorivo u iznosu od 216 hiljada dinara.</a:t>
            </a:r>
          </a:p>
          <a:p>
            <a:r>
              <a:rPr lang="sr-Latn-RS" sz="1800" dirty="0" smtClean="0"/>
              <a:t>Gotovinski ekvivalenti i gotovina na dan 31.12.2016. iznose 360 hiljada dinara od čega na tekućem računu je bio iznos od 242 hiljada dinara a na deviznom računu 118 hiljada dinara.</a:t>
            </a:r>
          </a:p>
          <a:p>
            <a:r>
              <a:rPr lang="sr-Latn-RS" sz="1800" dirty="0" smtClean="0"/>
              <a:t>Potraživanja za više plaćen porez na dodatu vrednost na 31.12.2016. iznose 2.494 hiljada dinara</a:t>
            </a:r>
          </a:p>
        </p:txBody>
      </p:sp>
    </p:spTree>
    <p:extLst>
      <p:ext uri="{BB962C8B-B14F-4D97-AF65-F5344CB8AC3E}">
        <p14:creationId xmlns:p14="http://schemas.microsoft.com/office/powerpoint/2010/main" val="3330002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 smtClean="0"/>
              <a:t>PASIVA</a:t>
            </a:r>
            <a:endParaRPr lang="sr-Latn-R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783998"/>
              </p:ext>
            </p:extLst>
          </p:nvPr>
        </p:nvGraphicFramePr>
        <p:xfrm>
          <a:off x="2832100" y="706966"/>
          <a:ext cx="8127999" cy="5504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7700"/>
                <a:gridCol w="1257300"/>
                <a:gridCol w="1142999"/>
              </a:tblGrid>
              <a:tr h="344029">
                <a:tc>
                  <a:txBody>
                    <a:bodyPr/>
                    <a:lstStyle/>
                    <a:p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2016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2015</a:t>
                      </a:r>
                      <a:endParaRPr lang="sr-Latn-RS" sz="1200" dirty="0"/>
                    </a:p>
                  </a:txBody>
                  <a:tcPr/>
                </a:tc>
              </a:tr>
              <a:tr h="344029"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ULOZI (SOPSTVENI IZVORI) OSNIVAČA I DRUGIH LICA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19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19</a:t>
                      </a:r>
                      <a:endParaRPr lang="sr-Latn-RS" sz="1200" dirty="0"/>
                    </a:p>
                  </a:txBody>
                  <a:tcPr/>
                </a:tc>
              </a:tr>
              <a:tr h="344029"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NERASPOREĐENI VIŠAK PRIHODA NAD RASHODIMA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17.454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17.454</a:t>
                      </a:r>
                      <a:endParaRPr lang="sr-Latn-RS" sz="1200" dirty="0"/>
                    </a:p>
                  </a:txBody>
                  <a:tcPr/>
                </a:tc>
              </a:tr>
              <a:tr h="344029"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NERASPOREĐENI VIŠAK PRIHODA NAD RASHODIMA RANIJIH GODINA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17.454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17.454</a:t>
                      </a:r>
                      <a:endParaRPr lang="sr-Latn-RS" sz="1200" dirty="0"/>
                    </a:p>
                  </a:txBody>
                  <a:tcPr/>
                </a:tc>
              </a:tr>
              <a:tr h="344029"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NERAPOREĐENI VIŠAK PRIHODA NAD RASHODIMA TEKUĆE GODINE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sz="1200" dirty="0"/>
                    </a:p>
                  </a:txBody>
                  <a:tcPr/>
                </a:tc>
              </a:tr>
              <a:tr h="344029"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VIŠAK RASHODA NAD PRIHODIMA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b="0" dirty="0" smtClean="0"/>
                        <a:t>57.045</a:t>
                      </a:r>
                      <a:endParaRPr lang="sr-Latn-R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b="0" dirty="0" smtClean="0"/>
                        <a:t>51.040</a:t>
                      </a:r>
                      <a:endParaRPr lang="sr-Latn-RS" sz="1200" b="0" dirty="0"/>
                    </a:p>
                  </a:txBody>
                  <a:tcPr/>
                </a:tc>
              </a:tr>
              <a:tr h="344029"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VIŠAK RASHODA NAD PRIHODIMA RANIJIH GODINA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51.040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39.544</a:t>
                      </a:r>
                      <a:endParaRPr lang="sr-Latn-RS" sz="1200" dirty="0"/>
                    </a:p>
                  </a:txBody>
                  <a:tcPr/>
                </a:tc>
              </a:tr>
              <a:tr h="344029"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VIŠAK RASHODA NAD PRIHODIMA TEKUĆE</a:t>
                      </a:r>
                      <a:r>
                        <a:rPr lang="sr-Latn-RS" sz="1200" baseline="0" dirty="0" smtClean="0"/>
                        <a:t> GODINE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6.005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11.496</a:t>
                      </a:r>
                      <a:endParaRPr lang="sr-Latn-RS" sz="1200" dirty="0"/>
                    </a:p>
                  </a:txBody>
                  <a:tcPr/>
                </a:tc>
              </a:tr>
              <a:tr h="344029">
                <a:tc>
                  <a:txBody>
                    <a:bodyPr/>
                    <a:lstStyle/>
                    <a:p>
                      <a:r>
                        <a:rPr lang="sr-Latn-RS" sz="1400" b="1" dirty="0" smtClean="0"/>
                        <a:t>DUGOROČNA REZERVISANJA I OBAVEZE</a:t>
                      </a:r>
                      <a:endParaRPr lang="sr-Latn-R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b="1" dirty="0" smtClean="0"/>
                        <a:t>54.658</a:t>
                      </a:r>
                      <a:endParaRPr lang="sr-Latn-R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b="1" dirty="0" smtClean="0"/>
                        <a:t>49.971</a:t>
                      </a:r>
                      <a:endParaRPr lang="sr-Latn-RS" sz="1400" b="1" dirty="0"/>
                    </a:p>
                  </a:txBody>
                  <a:tcPr/>
                </a:tc>
              </a:tr>
              <a:tr h="344029"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KRATKOROČNE FINANSIJSKE OBAVEZE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9.782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3.946</a:t>
                      </a:r>
                      <a:endParaRPr lang="sr-Latn-RS" sz="1200" dirty="0"/>
                    </a:p>
                  </a:txBody>
                  <a:tcPr/>
                </a:tc>
              </a:tr>
              <a:tr h="344029"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OBAVEZE IZ POSLOVANJA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44.238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41.783</a:t>
                      </a:r>
                      <a:endParaRPr lang="sr-Latn-RS" sz="1200" dirty="0"/>
                    </a:p>
                  </a:txBody>
                  <a:tcPr/>
                </a:tc>
              </a:tr>
              <a:tr h="344029"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OSTALE KRATKOROČNE OBAVEZE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638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4.242</a:t>
                      </a:r>
                      <a:endParaRPr lang="sr-Latn-RS" sz="1200" dirty="0"/>
                    </a:p>
                  </a:txBody>
                  <a:tcPr/>
                </a:tc>
              </a:tr>
              <a:tr h="344029"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OBAVEZE ZA POREZ NA DODATU VREDNOST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sz="1200" dirty="0"/>
                    </a:p>
                  </a:txBody>
                  <a:tcPr/>
                </a:tc>
              </a:tr>
              <a:tr h="344029"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OBAVEZE ZA POREZE, DOPRINOSE I DRUGE DAŽBINE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sz="1200" dirty="0"/>
                    </a:p>
                  </a:txBody>
                  <a:tcPr/>
                </a:tc>
              </a:tr>
              <a:tr h="344029">
                <a:tc>
                  <a:txBody>
                    <a:bodyPr/>
                    <a:lstStyle/>
                    <a:p>
                      <a:r>
                        <a:rPr lang="sr-Latn-RS" sz="1400" b="1" dirty="0" smtClean="0"/>
                        <a:t>VIŠAK RASHODA NAD PRIHODIMA IZNAD VISINE ULOGA</a:t>
                      </a:r>
                      <a:endParaRPr lang="sr-Latn-R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b="1" dirty="0" smtClean="0"/>
                        <a:t>39.572</a:t>
                      </a:r>
                      <a:endParaRPr lang="sr-Latn-R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b="1" dirty="0" smtClean="0"/>
                        <a:t>33.567</a:t>
                      </a:r>
                      <a:endParaRPr lang="sr-Latn-RS" sz="1400" b="1" dirty="0"/>
                    </a:p>
                  </a:txBody>
                  <a:tcPr/>
                </a:tc>
              </a:tr>
              <a:tr h="344029">
                <a:tc>
                  <a:txBody>
                    <a:bodyPr/>
                    <a:lstStyle/>
                    <a:p>
                      <a:r>
                        <a:rPr lang="sr-Latn-RS" sz="1200" b="1" dirty="0" smtClean="0"/>
                        <a:t>UKUPNA PASIVA</a:t>
                      </a:r>
                      <a:endParaRPr lang="sr-Latn-R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b="1" dirty="0" smtClean="0"/>
                        <a:t>15.086</a:t>
                      </a:r>
                      <a:endParaRPr lang="sr-Latn-R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b="1" dirty="0" smtClean="0"/>
                        <a:t>16.404</a:t>
                      </a:r>
                      <a:endParaRPr lang="sr-Latn-RS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741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PASIVA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1800" dirty="0" smtClean="0"/>
              <a:t>Neraspoređeni višak prihoda nad rashodima ranijih godina iznosi 17.454 hiljada dinara</a:t>
            </a:r>
          </a:p>
          <a:p>
            <a:r>
              <a:rPr lang="sr-Latn-RS" sz="1800" dirty="0" smtClean="0"/>
              <a:t>Višak rashoda nad prihodima iznosi 57.045 hiljada dinara od čega je višak rashoda nad prihodima tekuće godine 6.005 hiljada dinara</a:t>
            </a:r>
          </a:p>
          <a:p>
            <a:r>
              <a:rPr lang="sr-Latn-RS" sz="1800" dirty="0" smtClean="0"/>
              <a:t>Kratkoročne finansijske obaveze u iznosu od 9.782 hiljada dinara odnose se na pozajmice od Teniskog saveza Beograda iz 2012 godine, OKS iz 2013 godine, Eki Invest (prebačeno na Novi Dom) iz 2009 godine i kredit od Erste banke u iznosu od 6 miliona dinara iz 2016 godine.</a:t>
            </a:r>
          </a:p>
          <a:p>
            <a:r>
              <a:rPr lang="sr-Latn-RS" sz="1800" dirty="0" smtClean="0"/>
              <a:t>Obaveze iz poslovanja u iznosu od 44.238 hiljada dinara obuhvataju obaveze za primljene avanse 1.042 hiljada dinara (članarine za 2016 godinu), obaveze prema dobavljačima u zemlji 41.470 hiljada dinara i obaveze prema dobavljačima u inostranstvu u iznosu od 1.726 hiljada dinara. Obaveze prema dobavljačima u zemlji koje su starije od 3 godine čine 23,44% od ukupnih obaveza.</a:t>
            </a:r>
          </a:p>
          <a:p>
            <a:r>
              <a:rPr lang="sr-Latn-RS" sz="1800" dirty="0" smtClean="0"/>
              <a:t>Ostale kratkoročne obaveze u iznosu od 638 hiljada dinara čine obaveze koje se odnose na juniorski program za neisplaćene obaveze po konačnim obračunima sa službenog puta</a:t>
            </a:r>
          </a:p>
        </p:txBody>
      </p:sp>
    </p:spTree>
    <p:extLst>
      <p:ext uri="{BB962C8B-B14F-4D97-AF65-F5344CB8AC3E}">
        <p14:creationId xmlns:p14="http://schemas.microsoft.com/office/powerpoint/2010/main" val="224115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POSLOVNI PRIHODI</a:t>
            </a:r>
            <a:endParaRPr lang="sr-Latn-R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277003"/>
              </p:ext>
            </p:extLst>
          </p:nvPr>
        </p:nvGraphicFramePr>
        <p:xfrm>
          <a:off x="1701800" y="1955800"/>
          <a:ext cx="812799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214206"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2016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2015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b="1" dirty="0" smtClean="0"/>
                        <a:t>UKUPNO POSLOVNI PRIHODI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210.663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171.286</a:t>
                      </a:r>
                      <a:endParaRPr lang="sr-Latn-R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PRIHODI OD PRODAJE PROIZVODA I USLUGA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75.523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34.330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PRIHODI OD ČLANARINA I ČLANSKIH DOPRINOSA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3.963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3.953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PRIHODI</a:t>
                      </a:r>
                      <a:r>
                        <a:rPr lang="sr-Latn-RS" baseline="0" dirty="0" smtClean="0"/>
                        <a:t> OD DONACIJA, DOTACIJA, SUBVENICJA I SL.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131.177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133.003</a:t>
                      </a:r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9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POSLOVNI PRIHODI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000" dirty="0" smtClean="0"/>
              <a:t>Poslovni prihodi su veći u odnosu na prethodnu godinu za 23% tj za 39.377 hiljada RSD.</a:t>
            </a:r>
          </a:p>
          <a:p>
            <a:r>
              <a:rPr lang="sr-Latn-RS" sz="2000" dirty="0" smtClean="0"/>
              <a:t>Prihodi od prodaje  proizvoda i usluga u iznosu od 75.523 hiljada dinara odnose se na prihode od sponzorstva, tv prava i ulaznica i veći su u odnosu na prethodnu godinu za 41.193 hiljade dinara. Veći su zbog prodaja karata za mečeve ( Davis Cup V. </a:t>
            </a:r>
            <a:r>
              <a:rPr lang="sr-Latn-RS" sz="2000" smtClean="0"/>
              <a:t>Britanija – Srbija 13, 2 miliona RSD) i tv prava (10,5 miliona RSD) </a:t>
            </a:r>
            <a:r>
              <a:rPr lang="sr-Latn-RS" sz="2000" dirty="0" smtClean="0"/>
              <a:t>jer je 4 meča odigrano u Srbiji za razliku od 2015 godine kada je odigrano samo 2 meča. Veći su bili prihodi od sponzorstva od NIS-a (za 3,5 miliona RSD) i dodatni sponzori kao što su Aerodrom Nikola Tesla i Beograd na Vodi.</a:t>
            </a:r>
          </a:p>
          <a:p>
            <a:r>
              <a:rPr lang="sr-Latn-RS" sz="2000" dirty="0" smtClean="0"/>
              <a:t>Prihodi od članarina i članskih doprinosa od 3.963 hiljada dinara odnose se na članarine fizičkih i pravnih lica i ovaj prihod je skoro isti u odnosu na  prethodnu godinu.</a:t>
            </a:r>
          </a:p>
          <a:p>
            <a:r>
              <a:rPr lang="sr-Latn-RS" sz="2000" dirty="0" smtClean="0"/>
              <a:t>Prihodi od donacija, dotacija, subvenicja i sl. od 131.177 hiljade dinara manji su u odnosu na prethodnu godinu  za 1,37% i odnose se na prihode od MOS-a  74.000 hiljada dinara, prihodi od MOS-a nacionalna priznanja 676 hiljada dinara, prihodi od MOS-a stipendije 439 hiljada dinara, prihodi od donacija 9.041 hiljada dinara, prihodi od OKS-a 1.087, prihodi od Grada Beograda 3.200 hiljada dinara i prihodi od Prize Money 42.735 hiljada dinara.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88614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POSLOVNI RASHODI</a:t>
            </a:r>
            <a:endParaRPr lang="sr-Latn-R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257706"/>
              </p:ext>
            </p:extLst>
          </p:nvPr>
        </p:nvGraphicFramePr>
        <p:xfrm>
          <a:off x="1435100" y="1849966"/>
          <a:ext cx="8127999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2016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2015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b="1" dirty="0" smtClean="0"/>
                        <a:t>UKUPNO</a:t>
                      </a:r>
                      <a:r>
                        <a:rPr lang="sr-Latn-RS" b="1" baseline="0" dirty="0" smtClean="0"/>
                        <a:t> POSLOVNI RASHODI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215.190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170.689</a:t>
                      </a:r>
                      <a:endParaRPr lang="sr-Latn-R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TROŠKOVI MATERIJALA I ENERGIJE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16.095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8.239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TROŠKOVI ZARADA, NAKNADA ZARADA I OSTALI LIČNI RASHODI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83.894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74.600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TROŠKOVI PROIZVODNIH USLUGA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84.938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69.952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TROŠKOVI AMORTIZACIJE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2.259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2.204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NEMATERIJALNI TROŠKOVI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28.004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15.694</a:t>
                      </a:r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189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POSLOVNI RASHODI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sz="1400" dirty="0" smtClean="0"/>
              <a:t>Poslovni rashodi su veći  u odnosu na prethodnu godinu za 26,07%</a:t>
            </a:r>
          </a:p>
          <a:p>
            <a:r>
              <a:rPr lang="sr-Latn-RS" sz="1400" dirty="0" smtClean="0"/>
              <a:t>Troškovi materijala i energije obuhvataju: troškove materijala, sportske opreme, sportskih odličja, lopte i troškove goriva i energije  u iznosu od 16.095 hiljada dinara. </a:t>
            </a:r>
            <a:r>
              <a:rPr lang="sr-Latn-RS" sz="1400" dirty="0"/>
              <a:t>V</a:t>
            </a:r>
            <a:r>
              <a:rPr lang="sr-Latn-RS" sz="1400" dirty="0" smtClean="0"/>
              <a:t>eći su u odnosu na prethodnu godinu za 95,35% zbog troškova materijala za terene  jer je u 2016 realizovano 2 Davis Cup-a i 2 Fed Cup-a u Srbiji  za razliku od 2015 kada je realizovan samo 1 Davis i samo 1 Fed Cup u Srbiji kada su korišćeni tereni TSS. Ukupno troškovi su veći i  zbog troškova za sportsku opremu jer je TSS  izgubio sponzora za sportsku opremu (Tamka Sport)  i zbog troškova goriva za balon na TK Novak.</a:t>
            </a:r>
          </a:p>
          <a:p>
            <a:r>
              <a:rPr lang="sr-Latn-RS" sz="1400" dirty="0" smtClean="0"/>
              <a:t>Toškovi zarada, naknada zarada i ostali lični rashodi u iznosu od 83.894 hiljada dinara su veći  u odnosu na prethodnu godinu za 12,46% i obuhvataju troškove zarada, troškove po ugovoru o delu, autorskim ugovorima, nagrade za afirmaciju sporta, nagrade sportistima i sportskim stručnjacima, stipendije sportistima, nacionalna priznanja, troškove smeštaja na službenom putu, naknade drugim fizičkim licima za sl. put u inostranstvo. </a:t>
            </a:r>
            <a:r>
              <a:rPr lang="sr-Latn-RS" sz="1400" dirty="0"/>
              <a:t>T</a:t>
            </a:r>
            <a:r>
              <a:rPr lang="sr-Latn-RS" sz="1400" dirty="0" smtClean="0"/>
              <a:t>roškovi zarada zaposlenih manji su za oko 9,5% u odnosu na prethodnu godinu (2 zaposlena manje u odnosu na 2015 godinu) dok su ukupno troškovi veći zbog isplate igračima (isplaćen je Davis Cup Srbija – Kazahstan i oba Fed Cup-a) kao i deo starih obaveza.</a:t>
            </a:r>
          </a:p>
          <a:p>
            <a:r>
              <a:rPr lang="sr-Latn-RS" sz="1400" dirty="0" smtClean="0"/>
              <a:t>Troškovi proizvodnih usluga u iznosu od 84.938 su veći  u odnosu na prethodnu godinu za 21,42% i obuhvataju troškove avio prevoza, telefonije, poštarine, taxi, rent a car, parking i internet, troškovi zakupnina za poslovni i skladišni prostor, troškove zakupa sala za utakmice i trening, troškovi montaže i demontaže terena, troškovi štamparskih usluga. Troškovi su veći zbog većih troškova zakupa sala za trening i utakmice  i troškova montaže i demontaže terena  jer je u 2016 duplo više mečeva odigrano u Srbiji u odnosu na 2015.</a:t>
            </a:r>
          </a:p>
          <a:p>
            <a:r>
              <a:rPr lang="sr-Latn-RS" sz="1400" dirty="0" smtClean="0"/>
              <a:t>Nematerijalni troškovi u iznosu od 28.004 hiljada dinara su veći  u odnosu na prethodnu godinu za 78,44% i obuhvataju troškove reprezentacije,  platnog prometa, članarina, revizije i advokatskih usluga, zdravstvenih usluga, stručnog osposobljavanja, troškove prenosa sredstava za organizaciju Fed i Davis Cup-a, održavanje sajta i izmene na programima računara, troškove marketinga, intelektualnih usluga, čišćenje prostorija, prodaje sportskih ulaznica, obezbeđenja, španovanja, troškovi poreza, takse i sudski troškovi, troškovi ulaznica za sportske manifestacije, troškovi viza. Veći su troškovi zbog uvećanih troškova prenosa sredstava za organizaciju Davis i Fed Cup-a (PK Kraljevo) , usluga prodaje sportskih ulaznica, troškova obezbeđenja i troškova španovanja a sve kao rezultat većeg broja mečeva Fed i Davis Cup-a u Srbiji.</a:t>
            </a:r>
            <a:endParaRPr lang="sr-Latn-RS" sz="1400" dirty="0"/>
          </a:p>
        </p:txBody>
      </p:sp>
    </p:spTree>
    <p:extLst>
      <p:ext uri="{BB962C8B-B14F-4D97-AF65-F5344CB8AC3E}">
        <p14:creationId xmlns:p14="http://schemas.microsoft.com/office/powerpoint/2010/main" val="9607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POSLOVNI GUBITAK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Poslovni gubitak je 4.527 hiljada dinara (u 2015 je ostvaren poslovni dobitak koji je iznosio 597 hiljada dinara).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92534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FINANSIJSKI PRIHODI I RASHODI I GUBITAK IZ FINANSIRANJA</a:t>
            </a:r>
            <a:endParaRPr lang="sr-Latn-R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388578"/>
              </p:ext>
            </p:extLst>
          </p:nvPr>
        </p:nvGraphicFramePr>
        <p:xfrm>
          <a:off x="1485900" y="1951566"/>
          <a:ext cx="8127999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2016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2015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b="1" dirty="0" smtClean="0"/>
                        <a:t>UKUPNO FINANSIJSKI PRIHODI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112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483</a:t>
                      </a:r>
                      <a:endParaRPr lang="sr-Latn-R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POZITIVNE KURSNE RAZLIKE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112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483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b="1" dirty="0" smtClean="0"/>
                        <a:t>UKUPNO FINANSIJSKI RASHODI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514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361</a:t>
                      </a:r>
                      <a:endParaRPr lang="sr-Latn-R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RASHODI KAMATA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47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28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NEGATIVNE KURSNE RAZLIKE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467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333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b="1" dirty="0" smtClean="0"/>
                        <a:t>DOBITAK IZ FINANSIRANJA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122</a:t>
                      </a:r>
                      <a:endParaRPr lang="sr-Latn-R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b="1" dirty="0" smtClean="0"/>
                        <a:t>GUBITAK IZ FINANSIRANJA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402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188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OSTALI PRIHODI I RASHODI </a:t>
            </a:r>
            <a:endParaRPr lang="sr-Latn-R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993106"/>
              </p:ext>
            </p:extLst>
          </p:nvPr>
        </p:nvGraphicFramePr>
        <p:xfrm>
          <a:off x="1714500" y="2192866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2016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2015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b="1" dirty="0" smtClean="0"/>
                        <a:t>OSTALI PRIHODI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470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2.240</a:t>
                      </a:r>
                      <a:endParaRPr lang="sr-Latn-R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b="1" dirty="0" smtClean="0"/>
                        <a:t>OSTALI RASHODI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1.546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16.978</a:t>
                      </a:r>
                      <a:endParaRPr lang="sr-Latn-R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068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OSTALI PRIHODI I RASHODI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RS" sz="2000" dirty="0" smtClean="0"/>
          </a:p>
          <a:p>
            <a:endParaRPr lang="sr-Latn-RS" sz="2000" dirty="0"/>
          </a:p>
          <a:p>
            <a:endParaRPr lang="sr-Latn-RS" sz="2000" dirty="0" smtClean="0"/>
          </a:p>
          <a:p>
            <a:r>
              <a:rPr lang="sr-Latn-RS" sz="2000" dirty="0" smtClean="0"/>
              <a:t>Ostali prihodi u iznosu od 470 hiljada dinara obuhvataju iznose od usklađivanja po IOS-ima</a:t>
            </a:r>
          </a:p>
          <a:p>
            <a:r>
              <a:rPr lang="sr-Latn-RS" sz="2000" dirty="0" smtClean="0"/>
              <a:t>Ostali rashodi u iznosu od 1.546 hiljada dinara odnose se na PDV koji je plaćen na otpis osnovnih sredstava iz 2015 godinie (139 hiljada dinara),  usklađivanje po IOS-ima, izdaci za humanitarne akcije (20 hiljada dinara Nurkić - Džudo savez), rashodi iz ranijih godina (277 hiljada dinara), otpis potraživanja u iznosu od 255 hiljada dinara (Republički zavod za sport i Bomaran), otpis osnovnih sredstava i umanjenje vrednosti zaliha reketa, teniskih loptica i mrežica u iznosu od 851 hiljadu dinara.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1916961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1573</Words>
  <Application>Microsoft Office PowerPoint</Application>
  <PresentationFormat>Custom</PresentationFormat>
  <Paragraphs>202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FINANSIJSKI IZVEŠTAJI 2016</vt:lpstr>
      <vt:lpstr>POSLOVNI PRIHODI</vt:lpstr>
      <vt:lpstr>POSLOVNI PRIHODI </vt:lpstr>
      <vt:lpstr>POSLOVNI RASHODI</vt:lpstr>
      <vt:lpstr>POSLOVNI RASHODI</vt:lpstr>
      <vt:lpstr>POSLOVNI GUBITAK</vt:lpstr>
      <vt:lpstr>FINANSIJSKI PRIHODI I RASHODI I GUBITAK IZ FINANSIRANJA</vt:lpstr>
      <vt:lpstr>OSTALI PRIHODI I RASHODI </vt:lpstr>
      <vt:lpstr>OSTALI PRIHODI I RASHODI</vt:lpstr>
      <vt:lpstr>FINANSIJSKI REZULTAT</vt:lpstr>
      <vt:lpstr>FINANSIJSKI REZULTAT</vt:lpstr>
      <vt:lpstr>AKTIVA</vt:lpstr>
      <vt:lpstr>AKTIVA</vt:lpstr>
      <vt:lpstr>PASIVA</vt:lpstr>
      <vt:lpstr>PASIVA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Izveštaj nezavisnog revizora   za TENISKI SAVEZ SRBIJE</dc:title>
  <dc:creator>Svetlana Danilović</dc:creator>
  <cp:lastModifiedBy>Tanja</cp:lastModifiedBy>
  <cp:revision>122</cp:revision>
  <cp:lastPrinted>2017-03-14T10:15:56Z</cp:lastPrinted>
  <dcterms:created xsi:type="dcterms:W3CDTF">2015-08-23T08:09:51Z</dcterms:created>
  <dcterms:modified xsi:type="dcterms:W3CDTF">2017-04-27T08:30:51Z</dcterms:modified>
</cp:coreProperties>
</file>